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Montserrat" panose="00000500000000000000" pitchFamily="2" charset="0"/>
      <p:regular r:id="rId20"/>
    </p:embeddedFont>
    <p:embeddedFont>
      <p:font typeface="Montserrat Bold" panose="00000800000000000000" charset="0"/>
      <p:regular r:id="rId21"/>
    </p:embeddedFont>
    <p:embeddedFont>
      <p:font typeface="Montserrat Light Bold" panose="020B0604020202020204" charset="0"/>
      <p:regular r:id="rId22"/>
    </p:embeddedFont>
    <p:embeddedFont>
      <p:font typeface="Robot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44F8-2DD3-4000-B416-C21EEA433AF0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A57C8-6FFE-4D57-A1B5-F52862BF1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88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A57C8-6FFE-4D57-A1B5-F52862BF1E9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23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67131" y="2439933"/>
            <a:ext cx="1039443" cy="995211"/>
          </a:xfrm>
          <a:custGeom>
            <a:avLst/>
            <a:gdLst/>
            <a:ahLst/>
            <a:cxnLst/>
            <a:rect l="l" t="t" r="r" b="b"/>
            <a:pathLst>
              <a:path w="1039443" h="995211">
                <a:moveTo>
                  <a:pt x="0" y="0"/>
                </a:moveTo>
                <a:lnTo>
                  <a:pt x="1039443" y="0"/>
                </a:lnTo>
                <a:lnTo>
                  <a:pt x="1039443" y="995211"/>
                </a:lnTo>
                <a:lnTo>
                  <a:pt x="0" y="995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67131" y="3714421"/>
            <a:ext cx="10072534" cy="345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68"/>
              </a:lnSpc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Credit Risk</a:t>
            </a:r>
          </a:p>
          <a:p>
            <a:pPr>
              <a:lnSpc>
                <a:spcPts val="13868"/>
              </a:lnSpc>
              <a:spcBef>
                <a:spcPct val="0"/>
              </a:spcBef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131" y="7619698"/>
            <a:ext cx="5293069" cy="148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2845">
                <a:solidFill>
                  <a:srgbClr val="000000"/>
                </a:solidFill>
                <a:latin typeface="Montserrat Bold"/>
              </a:rPr>
              <a:t>Stanley A</a:t>
            </a:r>
          </a:p>
          <a:p>
            <a:pPr marL="0" lvl="0" indent="0" algn="l">
              <a:lnSpc>
                <a:spcPts val="3983"/>
              </a:lnSpc>
              <a:spcBef>
                <a:spcPct val="0"/>
              </a:spcBef>
            </a:pPr>
            <a:r>
              <a:rPr lang="en-US" sz="2845">
                <a:solidFill>
                  <a:srgbClr val="000000"/>
                </a:solidFill>
                <a:latin typeface="Montserrat"/>
              </a:rPr>
              <a:t>Loyola ICAM College Of Engineering and Technology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16628" y="2298978"/>
            <a:ext cx="7173539" cy="113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Powered By Altair </a:t>
            </a:r>
          </a:p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RapidMiner Studio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5323" y="2315742"/>
            <a:ext cx="20498646" cy="6400994"/>
            <a:chOff x="0" y="0"/>
            <a:chExt cx="5398820" cy="168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898322">
            <a:off x="-3093190" y="1034069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731544" y="-5505644"/>
            <a:ext cx="20498646" cy="6400994"/>
            <a:chOff x="0" y="0"/>
            <a:chExt cx="5398820" cy="16858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12918" y="6870873"/>
            <a:ext cx="3461793" cy="587791"/>
            <a:chOff x="0" y="0"/>
            <a:chExt cx="1066152" cy="1810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Performance 1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673065" y="3600535"/>
            <a:ext cx="3141499" cy="3141499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117171" t="-34886" r="-101084" b="-78099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3425943" y="6896108"/>
            <a:ext cx="3461793" cy="587791"/>
            <a:chOff x="0" y="0"/>
            <a:chExt cx="1066152" cy="1810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Performance 2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746236" y="3600535"/>
            <a:ext cx="3141499" cy="3141499"/>
            <a:chOff x="0" y="0"/>
            <a:chExt cx="14840029" cy="14840029"/>
          </a:xfrm>
        </p:grpSpPr>
        <p:sp>
          <p:nvSpPr>
            <p:cNvPr id="20" name="Freeform 2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Freeform 2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Freeform 2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71369" r="-69329" b="-13989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529705" y="6859001"/>
            <a:ext cx="3461793" cy="587791"/>
            <a:chOff x="0" y="0"/>
            <a:chExt cx="1066152" cy="1810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Decision Tree 1</a:t>
              </a:r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689852" y="3572750"/>
            <a:ext cx="3141499" cy="3141499"/>
            <a:chOff x="0" y="0"/>
            <a:chExt cx="14840029" cy="14840029"/>
          </a:xfrm>
        </p:grpSpPr>
        <p:sp>
          <p:nvSpPr>
            <p:cNvPr id="27" name="Freeform 2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8" name="Freeform 2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9" name="Freeform 2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899" r="-40789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5727276" y="6859001"/>
            <a:ext cx="3461793" cy="587791"/>
            <a:chOff x="0" y="0"/>
            <a:chExt cx="1066152" cy="18102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Decision Tree 2</a:t>
              </a:r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5798141" y="3572750"/>
            <a:ext cx="3141499" cy="3141499"/>
            <a:chOff x="0" y="0"/>
            <a:chExt cx="14840029" cy="14840029"/>
          </a:xfrm>
        </p:grpSpPr>
        <p:sp>
          <p:nvSpPr>
            <p:cNvPr id="34" name="Freeform 3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5" name="Freeform 3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6" name="Freeform 3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13778" t="-7221" r="-29266" b="-21116"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9673065" y="3572750"/>
            <a:ext cx="3141499" cy="3141499"/>
            <a:chOff x="0" y="0"/>
            <a:chExt cx="14840029" cy="14840029"/>
          </a:xfrm>
        </p:grpSpPr>
        <p:sp>
          <p:nvSpPr>
            <p:cNvPr id="39" name="Freeform 3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0" name="Freeform 4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1" name="Freeform 4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14077" r="-76484"/>
              </a:stretch>
            </a:blipFill>
          </p:spPr>
        </p:sp>
      </p:grpSp>
      <p:sp>
        <p:nvSpPr>
          <p:cNvPr id="42" name="TextBox 42"/>
          <p:cNvSpPr txBox="1"/>
          <p:nvPr/>
        </p:nvSpPr>
        <p:spPr>
          <a:xfrm>
            <a:off x="6470029" y="1019175"/>
            <a:ext cx="543384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>
                <a:solidFill>
                  <a:srgbClr val="F4F6FC"/>
                </a:solidFill>
                <a:latin typeface="Roboto Bold"/>
              </a:rPr>
              <a:t>Ouput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36575" y="3403436"/>
            <a:ext cx="10214850" cy="2092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20"/>
              </a:lnSpc>
              <a:spcBef>
                <a:spcPct val="0"/>
              </a:spcBef>
            </a:pPr>
            <a:r>
              <a:rPr lang="en-US" sz="13850">
                <a:solidFill>
                  <a:srgbClr val="FFFFFF"/>
                </a:solidFill>
                <a:latin typeface="Montserrat Bold"/>
              </a:rPr>
              <a:t>Inference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66661" y="1989335"/>
            <a:ext cx="9554679" cy="4920690"/>
            <a:chOff x="0" y="0"/>
            <a:chExt cx="3011972" cy="1551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1972" cy="1551175"/>
            </a:xfrm>
            <a:custGeom>
              <a:avLst/>
              <a:gdLst/>
              <a:ahLst/>
              <a:cxnLst/>
              <a:rect l="l" t="t" r="r" b="b"/>
              <a:pathLst>
                <a:path w="3011972" h="1551175">
                  <a:moveTo>
                    <a:pt x="0" y="0"/>
                  </a:moveTo>
                  <a:lnTo>
                    <a:pt x="3011972" y="0"/>
                  </a:lnTo>
                  <a:lnTo>
                    <a:pt x="3011972" y="1551175"/>
                  </a:lnTo>
                  <a:lnTo>
                    <a:pt x="0" y="1551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1972" cy="1598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905080" y="-473124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76972" y="-1174265"/>
            <a:ext cx="9192806" cy="11746397"/>
            <a:chOff x="0" y="0"/>
            <a:chExt cx="2421151" cy="3093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21151" cy="3093701"/>
            </a:xfrm>
            <a:custGeom>
              <a:avLst/>
              <a:gdLst/>
              <a:ahLst/>
              <a:cxnLst/>
              <a:rect l="l" t="t" r="r" b="b"/>
              <a:pathLst>
                <a:path w="2421151" h="3093701">
                  <a:moveTo>
                    <a:pt x="0" y="0"/>
                  </a:moveTo>
                  <a:lnTo>
                    <a:pt x="2421151" y="0"/>
                  </a:lnTo>
                  <a:lnTo>
                    <a:pt x="2421151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21151" cy="314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34526">
            <a:off x="-3257078" y="7773230"/>
            <a:ext cx="7347813" cy="7366228"/>
          </a:xfrm>
          <a:custGeom>
            <a:avLst/>
            <a:gdLst/>
            <a:ahLst/>
            <a:cxnLst/>
            <a:rect l="l" t="t" r="r" b="b"/>
            <a:pathLst>
              <a:path w="7347813" h="7366228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76972" y="0"/>
            <a:ext cx="9192806" cy="3831768"/>
          </a:xfrm>
          <a:custGeom>
            <a:avLst/>
            <a:gdLst/>
            <a:ahLst/>
            <a:cxnLst/>
            <a:rect l="l" t="t" r="r" b="b"/>
            <a:pathLst>
              <a:path w="9192806" h="3831768">
                <a:moveTo>
                  <a:pt x="0" y="0"/>
                </a:moveTo>
                <a:lnTo>
                  <a:pt x="9192806" y="0"/>
                </a:lnTo>
                <a:lnTo>
                  <a:pt x="9192806" y="3831768"/>
                </a:lnTo>
                <a:lnTo>
                  <a:pt x="0" y="383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76972" y="3392671"/>
            <a:ext cx="9192806" cy="3977359"/>
          </a:xfrm>
          <a:custGeom>
            <a:avLst/>
            <a:gdLst/>
            <a:ahLst/>
            <a:cxnLst/>
            <a:rect l="l" t="t" r="r" b="b"/>
            <a:pathLst>
              <a:path w="9192806" h="3977359">
                <a:moveTo>
                  <a:pt x="0" y="0"/>
                </a:moveTo>
                <a:lnTo>
                  <a:pt x="9192806" y="0"/>
                </a:lnTo>
                <a:lnTo>
                  <a:pt x="9192806" y="3977359"/>
                </a:lnTo>
                <a:lnTo>
                  <a:pt x="0" y="3977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10322" y="7370030"/>
            <a:ext cx="4210059" cy="2916970"/>
          </a:xfrm>
          <a:custGeom>
            <a:avLst/>
            <a:gdLst/>
            <a:ahLst/>
            <a:cxnLst/>
            <a:rect l="l" t="t" r="r" b="b"/>
            <a:pathLst>
              <a:path w="4210059" h="2916970">
                <a:moveTo>
                  <a:pt x="0" y="0"/>
                </a:moveTo>
                <a:lnTo>
                  <a:pt x="4210059" y="0"/>
                </a:lnTo>
                <a:lnTo>
                  <a:pt x="4210059" y="2916970"/>
                </a:lnTo>
                <a:lnTo>
                  <a:pt x="0" y="291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16275" y="7593951"/>
            <a:ext cx="4070528" cy="2693049"/>
          </a:xfrm>
          <a:custGeom>
            <a:avLst/>
            <a:gdLst/>
            <a:ahLst/>
            <a:cxnLst/>
            <a:rect l="l" t="t" r="r" b="b"/>
            <a:pathLst>
              <a:path w="4070528" h="2693049">
                <a:moveTo>
                  <a:pt x="0" y="0"/>
                </a:moveTo>
                <a:lnTo>
                  <a:pt x="4070528" y="0"/>
                </a:lnTo>
                <a:lnTo>
                  <a:pt x="4070528" y="2693049"/>
                </a:lnTo>
                <a:lnTo>
                  <a:pt x="0" y="26930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19175"/>
            <a:ext cx="6613106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6"/>
              </a:lnSpc>
              <a:spcBef>
                <a:spcPct val="0"/>
              </a:spcBef>
            </a:pPr>
            <a:r>
              <a:rPr lang="en-US" sz="5521">
                <a:solidFill>
                  <a:srgbClr val="F4F6FC"/>
                </a:solidFill>
                <a:latin typeface="Roboto Bold"/>
              </a:rPr>
              <a:t>Decision Based on Savings Accounts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9489" y="3345046"/>
            <a:ext cx="5926983" cy="641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0"/>
              </a:lnSpc>
            </a:pPr>
            <a:r>
              <a:rPr lang="en-US" sz="2793">
                <a:solidFill>
                  <a:srgbClr val="FFFFFF"/>
                </a:solidFill>
                <a:latin typeface="Montserrat"/>
              </a:rPr>
              <a:t>There are varios predictions made till the end but the most important part was:</a:t>
            </a:r>
          </a:p>
          <a:p>
            <a:pPr marL="603088" lvl="1" indent="-301544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Montserrat Bold"/>
              </a:rPr>
              <a:t>Among rich</a:t>
            </a:r>
            <a:r>
              <a:rPr lang="en-US" sz="2793">
                <a:solidFill>
                  <a:srgbClr val="FFFFFF"/>
                </a:solidFill>
                <a:latin typeface="Montserrat"/>
              </a:rPr>
              <a:t> - most(19) have good risk and (4) have a bad risk</a:t>
            </a:r>
          </a:p>
          <a:p>
            <a:pPr marL="603088" lvl="1" indent="-301544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Montserrat Bold"/>
              </a:rPr>
              <a:t>Among little</a:t>
            </a:r>
            <a:r>
              <a:rPr lang="en-US" sz="2793">
                <a:solidFill>
                  <a:srgbClr val="FFFFFF"/>
                </a:solidFill>
                <a:latin typeface="Montserrat"/>
              </a:rPr>
              <a:t> - about(221) have a Good risk and (191)have a Bad risk</a:t>
            </a:r>
          </a:p>
          <a:p>
            <a:pPr marL="603088" lvl="1" indent="-301544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Montserrat Bold"/>
              </a:rPr>
              <a:t>Among moderate</a:t>
            </a:r>
            <a:r>
              <a:rPr lang="en-US" sz="2793">
                <a:solidFill>
                  <a:srgbClr val="FFFFFF"/>
                </a:solidFill>
                <a:latin typeface="Montserrat"/>
              </a:rPr>
              <a:t> - further classified based on  Sex</a:t>
            </a:r>
          </a:p>
          <a:p>
            <a:pPr marL="603088" lvl="1" indent="-301544" algn="l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Montserrat Bold"/>
              </a:rPr>
              <a:t>Among quite rich</a:t>
            </a:r>
            <a:r>
              <a:rPr lang="en-US" sz="2793">
                <a:solidFill>
                  <a:srgbClr val="FFFFFF"/>
                </a:solidFill>
                <a:latin typeface="Montserrat"/>
              </a:rPr>
              <a:t> - further classified  based on Job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905080" y="-473124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76972" y="-1174265"/>
            <a:ext cx="9192806" cy="11746397"/>
            <a:chOff x="0" y="0"/>
            <a:chExt cx="2421151" cy="3093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21151" cy="3093701"/>
            </a:xfrm>
            <a:custGeom>
              <a:avLst/>
              <a:gdLst/>
              <a:ahLst/>
              <a:cxnLst/>
              <a:rect l="l" t="t" r="r" b="b"/>
              <a:pathLst>
                <a:path w="2421151" h="3093701">
                  <a:moveTo>
                    <a:pt x="0" y="0"/>
                  </a:moveTo>
                  <a:lnTo>
                    <a:pt x="2421151" y="0"/>
                  </a:lnTo>
                  <a:lnTo>
                    <a:pt x="2421151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21151" cy="314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34526">
            <a:off x="-3257078" y="7773230"/>
            <a:ext cx="7347813" cy="7366228"/>
          </a:xfrm>
          <a:custGeom>
            <a:avLst/>
            <a:gdLst/>
            <a:ahLst/>
            <a:cxnLst/>
            <a:rect l="l" t="t" r="r" b="b"/>
            <a:pathLst>
              <a:path w="7347813" h="7366228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76972" y="0"/>
            <a:ext cx="9192806" cy="4978013"/>
          </a:xfrm>
          <a:custGeom>
            <a:avLst/>
            <a:gdLst/>
            <a:ahLst/>
            <a:cxnLst/>
            <a:rect l="l" t="t" r="r" b="b"/>
            <a:pathLst>
              <a:path w="9192806" h="4978013">
                <a:moveTo>
                  <a:pt x="0" y="0"/>
                </a:moveTo>
                <a:lnTo>
                  <a:pt x="9192806" y="0"/>
                </a:lnTo>
                <a:lnTo>
                  <a:pt x="9192806" y="4978013"/>
                </a:lnTo>
                <a:lnTo>
                  <a:pt x="0" y="4978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76972" y="6206163"/>
            <a:ext cx="4596403" cy="3314381"/>
          </a:xfrm>
          <a:custGeom>
            <a:avLst/>
            <a:gdLst/>
            <a:ahLst/>
            <a:cxnLst/>
            <a:rect l="l" t="t" r="r" b="b"/>
            <a:pathLst>
              <a:path w="4596403" h="3314381">
                <a:moveTo>
                  <a:pt x="0" y="0"/>
                </a:moveTo>
                <a:lnTo>
                  <a:pt x="4596403" y="0"/>
                </a:lnTo>
                <a:lnTo>
                  <a:pt x="4596403" y="3314381"/>
                </a:lnTo>
                <a:lnTo>
                  <a:pt x="0" y="3314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52" r="-24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73375" y="6219218"/>
            <a:ext cx="4596403" cy="3193020"/>
          </a:xfrm>
          <a:custGeom>
            <a:avLst/>
            <a:gdLst/>
            <a:ahLst/>
            <a:cxnLst/>
            <a:rect l="l" t="t" r="r" b="b"/>
            <a:pathLst>
              <a:path w="4596403" h="3193020">
                <a:moveTo>
                  <a:pt x="0" y="0"/>
                </a:moveTo>
                <a:lnTo>
                  <a:pt x="4596403" y="0"/>
                </a:lnTo>
                <a:lnTo>
                  <a:pt x="4596403" y="3193020"/>
                </a:lnTo>
                <a:lnTo>
                  <a:pt x="0" y="3193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2500" y="1509486"/>
            <a:ext cx="6613106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6"/>
              </a:lnSpc>
              <a:spcBef>
                <a:spcPct val="0"/>
              </a:spcBef>
            </a:pPr>
            <a:r>
              <a:rPr lang="en-US" sz="5521">
                <a:solidFill>
                  <a:srgbClr val="F4F6FC"/>
                </a:solidFill>
                <a:latin typeface="Roboto Bold"/>
              </a:rPr>
              <a:t>Decision Based on Credit Amount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3802956"/>
            <a:ext cx="5926983" cy="2948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0"/>
              </a:lnSpc>
            </a:pPr>
            <a:r>
              <a:rPr lang="en-US" sz="2793">
                <a:solidFill>
                  <a:srgbClr val="FFFFFF"/>
                </a:solidFill>
                <a:latin typeface="Montserrat"/>
              </a:rPr>
              <a:t>This Tree clearly shows that :</a:t>
            </a:r>
          </a:p>
          <a:p>
            <a:pPr marL="603088" lvl="1" indent="-301544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Montserrat"/>
              </a:rPr>
              <a:t>Most of the one’s with credit amount more than 11788 have been a Bad Risk Factor</a:t>
            </a:r>
          </a:p>
          <a:p>
            <a:pPr marL="603088" lvl="1" indent="-301544" algn="l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Montserrat"/>
              </a:rPr>
              <a:t>The lesser Credit Amount also varies majorly on the amount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895555" y="-473124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76972" y="-1174265"/>
            <a:ext cx="9192806" cy="11746397"/>
            <a:chOff x="0" y="0"/>
            <a:chExt cx="2421151" cy="3093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21151" cy="3093701"/>
            </a:xfrm>
            <a:custGeom>
              <a:avLst/>
              <a:gdLst/>
              <a:ahLst/>
              <a:cxnLst/>
              <a:rect l="l" t="t" r="r" b="b"/>
              <a:pathLst>
                <a:path w="2421151" h="3093701">
                  <a:moveTo>
                    <a:pt x="0" y="0"/>
                  </a:moveTo>
                  <a:lnTo>
                    <a:pt x="2421151" y="0"/>
                  </a:lnTo>
                  <a:lnTo>
                    <a:pt x="2421151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21151" cy="314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34526">
            <a:off x="-3257078" y="7773230"/>
            <a:ext cx="7347813" cy="7366228"/>
          </a:xfrm>
          <a:custGeom>
            <a:avLst/>
            <a:gdLst/>
            <a:ahLst/>
            <a:cxnLst/>
            <a:rect l="l" t="t" r="r" b="b"/>
            <a:pathLst>
              <a:path w="7347813" h="7366228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41" y="-419623"/>
            <a:ext cx="11031367" cy="630804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49989" y="1403161"/>
            <a:ext cx="5926983" cy="181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06"/>
              </a:lnSpc>
              <a:spcBef>
                <a:spcPct val="0"/>
              </a:spcBef>
            </a:pPr>
            <a:r>
              <a:rPr lang="en-US" sz="5921">
                <a:solidFill>
                  <a:srgbClr val="F4F6FC"/>
                </a:solidFill>
                <a:latin typeface="Roboto Bold"/>
              </a:rPr>
              <a:t>Performance &amp; Cross Validation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8017" y="40538"/>
            <a:ext cx="3427867" cy="356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Based On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46985" y="5105400"/>
            <a:ext cx="3719431" cy="356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Based On Cross Validation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841" y="4618722"/>
            <a:ext cx="11031367" cy="648240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43000" y="3337877"/>
            <a:ext cx="5926983" cy="409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Montserrat"/>
              </a:rPr>
              <a:t>Both of the charts may be resembling same but the properties slightly vary like:</a:t>
            </a:r>
          </a:p>
          <a:p>
            <a:pPr marL="624678" lvl="1" indent="-312339">
              <a:lnSpc>
                <a:spcPts val="4050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Montserrat"/>
              </a:rPr>
              <a:t>For </a:t>
            </a:r>
            <a:r>
              <a:rPr lang="en-US" sz="2893">
                <a:solidFill>
                  <a:srgbClr val="FFFFFF"/>
                </a:solidFill>
                <a:latin typeface="Montserrat Bold"/>
              </a:rPr>
              <a:t>performance</a:t>
            </a:r>
            <a:r>
              <a:rPr lang="en-US" sz="2893">
                <a:solidFill>
                  <a:srgbClr val="FFFFFF"/>
                </a:solidFill>
                <a:latin typeface="Montserrat"/>
              </a:rPr>
              <a:t>:</a:t>
            </a:r>
          </a:p>
          <a:p>
            <a:pPr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Montserrat"/>
              </a:rPr>
              <a:t>       accuracy: 58.62%</a:t>
            </a:r>
          </a:p>
          <a:p>
            <a:pPr marL="624678" lvl="1" indent="-312339">
              <a:lnSpc>
                <a:spcPts val="4050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Montserrat"/>
              </a:rPr>
              <a:t>For </a:t>
            </a:r>
            <a:r>
              <a:rPr lang="en-US" sz="2893">
                <a:solidFill>
                  <a:srgbClr val="FFFFFF"/>
                </a:solidFill>
                <a:latin typeface="Montserrat Bold"/>
              </a:rPr>
              <a:t>cross</a:t>
            </a:r>
            <a:r>
              <a:rPr lang="en-US" sz="2893">
                <a:solidFill>
                  <a:srgbClr val="FFFFFF"/>
                </a:solidFill>
                <a:latin typeface="Montserrat"/>
              </a:rPr>
              <a:t>-</a:t>
            </a:r>
            <a:r>
              <a:rPr lang="en-US" sz="2893">
                <a:solidFill>
                  <a:srgbClr val="FFFFFF"/>
                </a:solidFill>
                <a:latin typeface="Montserrat Bold"/>
              </a:rPr>
              <a:t>validation</a:t>
            </a:r>
            <a:r>
              <a:rPr lang="en-US" sz="2893">
                <a:solidFill>
                  <a:srgbClr val="FFFFFF"/>
                </a:solidFill>
                <a:latin typeface="Montserrat"/>
              </a:rPr>
              <a:t>:    </a:t>
            </a:r>
          </a:p>
          <a:p>
            <a:pPr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Montserrat"/>
              </a:rPr>
              <a:t>      accuracy: 56.70% +/- </a:t>
            </a:r>
          </a:p>
          <a:p>
            <a:pPr algn="l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Montserrat"/>
              </a:rPr>
              <a:t>      1.91%(micro average: 56.70%)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6769" y="3848286"/>
            <a:ext cx="13873077" cy="2092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20"/>
              </a:lnSpc>
              <a:spcBef>
                <a:spcPct val="0"/>
              </a:spcBef>
            </a:pPr>
            <a:r>
              <a:rPr lang="en-US" sz="13850">
                <a:solidFill>
                  <a:srgbClr val="FFFFFF"/>
                </a:solidFill>
                <a:latin typeface="Montserrat Bold"/>
              </a:rPr>
              <a:t>Visualizations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098153" y="2675029"/>
            <a:ext cx="14091694" cy="4936941"/>
            <a:chOff x="0" y="0"/>
            <a:chExt cx="4442200" cy="15562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2200" cy="1556298"/>
            </a:xfrm>
            <a:custGeom>
              <a:avLst/>
              <a:gdLst/>
              <a:ahLst/>
              <a:cxnLst/>
              <a:rect l="l" t="t" r="r" b="b"/>
              <a:pathLst>
                <a:path w="4442200" h="1556298">
                  <a:moveTo>
                    <a:pt x="0" y="0"/>
                  </a:moveTo>
                  <a:lnTo>
                    <a:pt x="4442200" y="0"/>
                  </a:lnTo>
                  <a:lnTo>
                    <a:pt x="4442200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42200" cy="1603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01715" y="4664205"/>
            <a:ext cx="7414860" cy="5651370"/>
          </a:xfrm>
          <a:custGeom>
            <a:avLst/>
            <a:gdLst/>
            <a:ahLst/>
            <a:cxnLst/>
            <a:rect l="l" t="t" r="r" b="b"/>
            <a:pathLst>
              <a:path w="7414860" h="5651370">
                <a:moveTo>
                  <a:pt x="0" y="0"/>
                </a:moveTo>
                <a:lnTo>
                  <a:pt x="7414860" y="0"/>
                </a:lnTo>
                <a:lnTo>
                  <a:pt x="7414860" y="5651370"/>
                </a:lnTo>
                <a:lnTo>
                  <a:pt x="0" y="5651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26645" y="-277746"/>
            <a:ext cx="7870048" cy="5421246"/>
          </a:xfrm>
          <a:custGeom>
            <a:avLst/>
            <a:gdLst/>
            <a:ahLst/>
            <a:cxnLst/>
            <a:rect l="l" t="t" r="r" b="b"/>
            <a:pathLst>
              <a:path w="7870048" h="5421246">
                <a:moveTo>
                  <a:pt x="0" y="0"/>
                </a:moveTo>
                <a:lnTo>
                  <a:pt x="7870048" y="0"/>
                </a:lnTo>
                <a:lnTo>
                  <a:pt x="7870048" y="5421246"/>
                </a:lnTo>
                <a:lnTo>
                  <a:pt x="0" y="5421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659976" y="1689703"/>
            <a:ext cx="1990578" cy="640807"/>
            <a:chOff x="0" y="0"/>
            <a:chExt cx="4289760" cy="13809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6" name="Group 6"/>
          <p:cNvGrpSpPr/>
          <p:nvPr/>
        </p:nvGrpSpPr>
        <p:grpSpPr>
          <a:xfrm>
            <a:off x="9034170" y="471234"/>
            <a:ext cx="1243527" cy="1172697"/>
            <a:chOff x="0" y="0"/>
            <a:chExt cx="2679840" cy="2527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8" name="Group 8"/>
          <p:cNvGrpSpPr/>
          <p:nvPr/>
        </p:nvGrpSpPr>
        <p:grpSpPr>
          <a:xfrm>
            <a:off x="8271082" y="2383632"/>
            <a:ext cx="2769703" cy="639471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0" name="Freeform 10"/>
          <p:cNvSpPr/>
          <p:nvPr/>
        </p:nvSpPr>
        <p:spPr>
          <a:xfrm rot="-7336107">
            <a:off x="-9427418" y="13554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1"/>
                </a:lnTo>
                <a:lnTo>
                  <a:pt x="0" y="10763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80487" y="1190282"/>
            <a:ext cx="949556" cy="27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2">
                <a:solidFill>
                  <a:srgbClr val="FFFFFF"/>
                </a:solidFill>
                <a:latin typeface="Montserrat Bold"/>
              </a:rPr>
              <a:t>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9638" y="1724997"/>
            <a:ext cx="1278290" cy="55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2">
                <a:solidFill>
                  <a:srgbClr val="FFFFFF"/>
                </a:solidFill>
                <a:latin typeface="Montserrat Bold"/>
              </a:rPr>
              <a:t>CREDIT AMOUNT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4571" y="858460"/>
            <a:ext cx="7921837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4571" y="2174411"/>
            <a:ext cx="6993192" cy="135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0"/>
              </a:lnSpc>
              <a:spcBef>
                <a:spcPct val="0"/>
              </a:spcBef>
            </a:pPr>
            <a:r>
              <a:rPr lang="en-US" sz="2593">
                <a:solidFill>
                  <a:srgbClr val="101010"/>
                </a:solidFill>
                <a:latin typeface="Montserrat"/>
              </a:rPr>
              <a:t>This visualizations may stay simple but they focus simultaneously on 4 Major Attributes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797347" y="3070728"/>
            <a:ext cx="3741921" cy="690383"/>
            <a:chOff x="0" y="0"/>
            <a:chExt cx="8063960" cy="14877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63887" cy="1487794"/>
            </a:xfrm>
            <a:custGeom>
              <a:avLst/>
              <a:gdLst/>
              <a:ahLst/>
              <a:cxnLst/>
              <a:rect l="l" t="t" r="r" b="b"/>
              <a:pathLst>
                <a:path w="8063887" h="1487794">
                  <a:moveTo>
                    <a:pt x="7017424" y="0"/>
                  </a:moveTo>
                  <a:lnTo>
                    <a:pt x="1046634" y="0"/>
                  </a:lnTo>
                  <a:lnTo>
                    <a:pt x="0" y="1487794"/>
                  </a:lnTo>
                  <a:lnTo>
                    <a:pt x="8063887" y="1487794"/>
                  </a:lnTo>
                  <a:lnTo>
                    <a:pt x="7017424" y="0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7" name="TextBox 17"/>
          <p:cNvSpPr txBox="1"/>
          <p:nvPr/>
        </p:nvSpPr>
        <p:spPr>
          <a:xfrm>
            <a:off x="8964028" y="3146928"/>
            <a:ext cx="1278290" cy="392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2"/>
              </a:lnSpc>
            </a:pPr>
            <a:r>
              <a:rPr lang="en-US" sz="2265">
                <a:solidFill>
                  <a:srgbClr val="FFFFFF"/>
                </a:solidFill>
                <a:latin typeface="Montserrat Bold"/>
              </a:rPr>
              <a:t>RISK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88120" y="2483191"/>
            <a:ext cx="1724627" cy="392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2"/>
              </a:lnSpc>
            </a:pPr>
            <a:r>
              <a:rPr lang="en-US" sz="2265">
                <a:solidFill>
                  <a:srgbClr val="FFFFFF"/>
                </a:solidFill>
                <a:latin typeface="Montserrat Bold"/>
              </a:rPr>
              <a:t>DURATION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2740" y="3770636"/>
            <a:ext cx="9260665" cy="3648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0"/>
              </a:lnSpc>
            </a:pPr>
            <a:r>
              <a:rPr lang="en-US" sz="2993">
                <a:solidFill>
                  <a:srgbClr val="101010"/>
                </a:solidFill>
                <a:latin typeface="Montserrat Bold"/>
              </a:rPr>
              <a:t>From Diagram:</a:t>
            </a:r>
          </a:p>
          <a:p>
            <a:pPr>
              <a:lnSpc>
                <a:spcPts val="4190"/>
              </a:lnSpc>
            </a:pPr>
            <a:r>
              <a:rPr lang="en-US" sz="2993">
                <a:solidFill>
                  <a:srgbClr val="101010"/>
                </a:solidFill>
                <a:latin typeface="Montserrat"/>
              </a:rPr>
              <a:t>1.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Outer Ring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 represents the 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Duration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 in Months</a:t>
            </a:r>
          </a:p>
          <a:p>
            <a:pPr>
              <a:lnSpc>
                <a:spcPts val="4190"/>
              </a:lnSpc>
            </a:pPr>
            <a:r>
              <a:rPr lang="en-US" sz="2993">
                <a:solidFill>
                  <a:srgbClr val="101010"/>
                </a:solidFill>
                <a:latin typeface="Montserrat"/>
              </a:rPr>
              <a:t>2.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Blue 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and 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Orange 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in 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Fig 1 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shows the Bad and Good regarding 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Age</a:t>
            </a:r>
          </a:p>
          <a:p>
            <a:pPr>
              <a:lnSpc>
                <a:spcPts val="4190"/>
              </a:lnSpc>
            </a:pPr>
            <a:r>
              <a:rPr lang="en-US" sz="2993">
                <a:solidFill>
                  <a:srgbClr val="101010"/>
                </a:solidFill>
                <a:latin typeface="Montserrat"/>
              </a:rPr>
              <a:t>3.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Green 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and 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Black 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in 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Fig 2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 shows the Bad and Good regarding 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Credit Amount</a:t>
            </a:r>
          </a:p>
          <a:p>
            <a:pPr marL="0" lvl="0" indent="0" algn="l">
              <a:lnSpc>
                <a:spcPts val="4190"/>
              </a:lnSpc>
              <a:spcBef>
                <a:spcPct val="0"/>
              </a:spcBef>
            </a:pPr>
            <a:r>
              <a:rPr lang="en-US" sz="2993">
                <a:solidFill>
                  <a:srgbClr val="101010"/>
                </a:solidFill>
                <a:latin typeface="Montserrat"/>
              </a:rPr>
              <a:t>4.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 Inner Ring 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represents 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Credit amount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4571" y="7676054"/>
            <a:ext cx="11728325" cy="207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0"/>
              </a:lnSpc>
            </a:pPr>
            <a:r>
              <a:rPr lang="en-US" sz="2993">
                <a:solidFill>
                  <a:srgbClr val="101010"/>
                </a:solidFill>
                <a:latin typeface="Montserrat Bold"/>
              </a:rPr>
              <a:t>Easy Inference:</a:t>
            </a:r>
          </a:p>
          <a:p>
            <a:pPr>
              <a:lnSpc>
                <a:spcPts val="4190"/>
              </a:lnSpc>
            </a:pPr>
            <a:r>
              <a:rPr lang="en-US" sz="2993">
                <a:solidFill>
                  <a:srgbClr val="101010"/>
                </a:solidFill>
                <a:latin typeface="Montserrat"/>
              </a:rPr>
              <a:t>1.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Bad risk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(Blue and Black) occurs more as 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Duration 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increases </a:t>
            </a:r>
          </a:p>
          <a:p>
            <a:pPr marL="0" lvl="0" indent="0" algn="l">
              <a:lnSpc>
                <a:spcPts val="4190"/>
              </a:lnSpc>
              <a:spcBef>
                <a:spcPct val="0"/>
              </a:spcBef>
            </a:pPr>
            <a:r>
              <a:rPr lang="en-US" sz="2993">
                <a:solidFill>
                  <a:srgbClr val="101010"/>
                </a:solidFill>
                <a:latin typeface="Montserrat"/>
              </a:rPr>
              <a:t>2.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Good risk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 is most at inner most circle where</a:t>
            </a:r>
            <a:r>
              <a:rPr lang="en-US" sz="2993">
                <a:solidFill>
                  <a:srgbClr val="101010"/>
                </a:solidFill>
                <a:latin typeface="Montserrat Bold"/>
              </a:rPr>
              <a:t> Credit Amount</a:t>
            </a:r>
            <a:r>
              <a:rPr lang="en-US" sz="2993">
                <a:solidFill>
                  <a:srgbClr val="101010"/>
                </a:solidFill>
                <a:latin typeface="Montserrat"/>
              </a:rPr>
              <a:t> is less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64109" y="6927794"/>
            <a:ext cx="414154" cy="414154"/>
          </a:xfrm>
          <a:custGeom>
            <a:avLst/>
            <a:gdLst/>
            <a:ahLst/>
            <a:cxnLst/>
            <a:rect l="l" t="t" r="r" b="b"/>
            <a:pathLst>
              <a:path w="414154" h="414154">
                <a:moveTo>
                  <a:pt x="0" y="0"/>
                </a:moveTo>
                <a:lnTo>
                  <a:pt x="414153" y="0"/>
                </a:lnTo>
                <a:lnTo>
                  <a:pt x="414153" y="414153"/>
                </a:lnTo>
                <a:lnTo>
                  <a:pt x="0" y="414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64109" y="6406116"/>
            <a:ext cx="414154" cy="414154"/>
          </a:xfrm>
          <a:custGeom>
            <a:avLst/>
            <a:gdLst/>
            <a:ahLst/>
            <a:cxnLst/>
            <a:rect l="l" t="t" r="r" b="b"/>
            <a:pathLst>
              <a:path w="414154" h="414154">
                <a:moveTo>
                  <a:pt x="0" y="0"/>
                </a:moveTo>
                <a:lnTo>
                  <a:pt x="414153" y="0"/>
                </a:lnTo>
                <a:lnTo>
                  <a:pt x="414153" y="414153"/>
                </a:lnTo>
                <a:lnTo>
                  <a:pt x="0" y="414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98322">
            <a:off x="13299669" y="5075791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98322">
            <a:off x="-3784911" y="-38994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96097" y="8491953"/>
            <a:ext cx="2014103" cy="690147"/>
          </a:xfrm>
          <a:custGeom>
            <a:avLst/>
            <a:gdLst/>
            <a:ahLst/>
            <a:cxnLst/>
            <a:rect l="l" t="t" r="r" b="b"/>
            <a:pathLst>
              <a:path w="2014103" h="690147">
                <a:moveTo>
                  <a:pt x="0" y="0"/>
                </a:moveTo>
                <a:lnTo>
                  <a:pt x="2014103" y="0"/>
                </a:lnTo>
                <a:lnTo>
                  <a:pt x="2014103" y="690147"/>
                </a:lnTo>
                <a:lnTo>
                  <a:pt x="0" y="690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52281" y="8446847"/>
            <a:ext cx="3367919" cy="690147"/>
          </a:xfrm>
          <a:custGeom>
            <a:avLst/>
            <a:gdLst/>
            <a:ahLst/>
            <a:cxnLst/>
            <a:rect l="l" t="t" r="r" b="b"/>
            <a:pathLst>
              <a:path w="3367919" h="690147">
                <a:moveTo>
                  <a:pt x="0" y="0"/>
                </a:moveTo>
                <a:lnTo>
                  <a:pt x="3367919" y="0"/>
                </a:lnTo>
                <a:lnTo>
                  <a:pt x="3367919" y="690147"/>
                </a:lnTo>
                <a:lnTo>
                  <a:pt x="0" y="690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61112" y="4182082"/>
            <a:ext cx="3908246" cy="70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6"/>
              </a:lnSpc>
            </a:pPr>
            <a:r>
              <a:rPr lang="en-US" sz="4688">
                <a:solidFill>
                  <a:srgbClr val="000000"/>
                </a:solidFill>
                <a:latin typeface="Montserrat Bold"/>
              </a:rPr>
              <a:t>Contact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9956" y="6880169"/>
            <a:ext cx="5038461" cy="38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9"/>
              </a:lnSpc>
            </a:pPr>
            <a:r>
              <a:rPr lang="en-US" sz="2235">
                <a:solidFill>
                  <a:srgbClr val="000000"/>
                </a:solidFill>
                <a:latin typeface="Montserrat"/>
              </a:rPr>
              <a:t>stanley.25it@licet.ac.in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39956" y="6375154"/>
            <a:ext cx="2550558" cy="38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9"/>
              </a:lnSpc>
            </a:pPr>
            <a:r>
              <a:rPr lang="en-US" sz="2235">
                <a:solidFill>
                  <a:srgbClr val="000000"/>
                </a:solidFill>
                <a:latin typeface="Montserrat"/>
              </a:rPr>
              <a:t>9941127755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39688" y="4987066"/>
            <a:ext cx="2769366" cy="57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8"/>
              </a:lnSpc>
            </a:pPr>
            <a:r>
              <a:rPr lang="en-US" sz="3320">
                <a:solidFill>
                  <a:srgbClr val="000000"/>
                </a:solidFill>
                <a:latin typeface="Montserrat Light Bold"/>
              </a:rPr>
              <a:t>Stanley 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39688" y="5718506"/>
            <a:ext cx="3704312" cy="38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9"/>
              </a:lnSpc>
              <a:spcBef>
                <a:spcPct val="0"/>
              </a:spcBef>
            </a:pPr>
            <a:r>
              <a:rPr lang="en-US" sz="2235">
                <a:solidFill>
                  <a:srgbClr val="000000"/>
                </a:solidFill>
                <a:latin typeface="Montserrat"/>
              </a:rPr>
              <a:t>Student - Loyola ICAM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61112" y="2461140"/>
            <a:ext cx="8460437" cy="157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580335" y="4381849"/>
            <a:ext cx="0" cy="38433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664893" y="7296807"/>
            <a:ext cx="1175151" cy="518449"/>
          </a:xfrm>
          <a:custGeom>
            <a:avLst/>
            <a:gdLst/>
            <a:ahLst/>
            <a:cxnLst/>
            <a:rect l="l" t="t" r="r" b="b"/>
            <a:pathLst>
              <a:path w="1175151" h="518449">
                <a:moveTo>
                  <a:pt x="0" y="0"/>
                </a:moveTo>
                <a:lnTo>
                  <a:pt x="1175151" y="0"/>
                </a:lnTo>
                <a:lnTo>
                  <a:pt x="1175151" y="518449"/>
                </a:lnTo>
                <a:lnTo>
                  <a:pt x="0" y="518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07304" y="4490085"/>
            <a:ext cx="45089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Project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7398" y="2963911"/>
            <a:ext cx="8397219" cy="124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 u="none" strike="noStrike">
                <a:solidFill>
                  <a:srgbClr val="000000"/>
                </a:solidFill>
                <a:latin typeface="Montserrat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7398" y="4496149"/>
            <a:ext cx="7195263" cy="18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In today's financial landscape, the ability to assess credit risk accurately is paramount for banks. </a:t>
            </a: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In this project, we aim to develop a predictive model using RapidMiner, a powerful data science platform, to assess credit risk for loan applicants.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07304" y="5146610"/>
            <a:ext cx="6072714" cy="258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962" lvl="1" indent="-22598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Credit risk analysis is the means of assessing the probability that a customer will default on a payment before you extend trade credit.</a:t>
            </a:r>
          </a:p>
          <a:p>
            <a:pPr marL="451962" lvl="1" indent="-22598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Followed based on 2 Values-</a:t>
            </a: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       Good and Bad</a:t>
            </a:r>
          </a:p>
          <a:p>
            <a:pPr marL="451962" lvl="1" indent="-225981" algn="l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Dataset taken from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7398" y="6605924"/>
            <a:ext cx="7195263" cy="221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RapidMiner Studio</a:t>
            </a: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RapidMiner Studio is a visual workflow designer that makes data scientists more productive, from the rapid prototyping of ideas to designing mission-critical predictive models.</a:t>
            </a: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endParaRPr lang="en-US" sz="2093">
              <a:solidFill>
                <a:srgbClr val="10101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1465" y="-2544328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32387" y="1702545"/>
            <a:ext cx="852573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 u="none" strike="noStrike">
                <a:solidFill>
                  <a:srgbClr val="101010"/>
                </a:solidFill>
                <a:latin typeface="Montserrat Bold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7835" y="6897183"/>
            <a:ext cx="3062815" cy="238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"/>
              </a:rPr>
              <a:t>Explore the dataset to gain insights into the underlying patterns and relationships between variables.</a:t>
            </a:r>
          </a:p>
        </p:txBody>
      </p:sp>
      <p:sp>
        <p:nvSpPr>
          <p:cNvPr id="5" name="Freeform 5"/>
          <p:cNvSpPr/>
          <p:nvPr/>
        </p:nvSpPr>
        <p:spPr>
          <a:xfrm>
            <a:off x="2308593" y="5018288"/>
            <a:ext cx="1335793" cy="1647279"/>
          </a:xfrm>
          <a:custGeom>
            <a:avLst/>
            <a:gdLst/>
            <a:ahLst/>
            <a:cxnLst/>
            <a:rect l="l" t="t" r="r" b="b"/>
            <a:pathLst>
              <a:path w="1335793" h="1647279">
                <a:moveTo>
                  <a:pt x="0" y="0"/>
                </a:moveTo>
                <a:lnTo>
                  <a:pt x="1335793" y="0"/>
                </a:lnTo>
                <a:lnTo>
                  <a:pt x="1335793" y="1647279"/>
                </a:lnTo>
                <a:lnTo>
                  <a:pt x="0" y="164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58329" y="5018288"/>
            <a:ext cx="1584089" cy="1640770"/>
          </a:xfrm>
          <a:custGeom>
            <a:avLst/>
            <a:gdLst/>
            <a:ahLst/>
            <a:cxnLst/>
            <a:rect l="l" t="t" r="r" b="b"/>
            <a:pathLst>
              <a:path w="1584089" h="1640770">
                <a:moveTo>
                  <a:pt x="0" y="0"/>
                </a:moveTo>
                <a:lnTo>
                  <a:pt x="1584089" y="0"/>
                </a:lnTo>
                <a:lnTo>
                  <a:pt x="1584089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46690" y="5018288"/>
            <a:ext cx="1738970" cy="1647279"/>
          </a:xfrm>
          <a:custGeom>
            <a:avLst/>
            <a:gdLst/>
            <a:ahLst/>
            <a:cxnLst/>
            <a:rect l="l" t="t" r="r" b="b"/>
            <a:pathLst>
              <a:path w="1738970" h="1647279">
                <a:moveTo>
                  <a:pt x="0" y="0"/>
                </a:moveTo>
                <a:lnTo>
                  <a:pt x="1738969" y="0"/>
                </a:lnTo>
                <a:lnTo>
                  <a:pt x="1738969" y="1647279"/>
                </a:lnTo>
                <a:lnTo>
                  <a:pt x="0" y="1647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62548" y="3087761"/>
            <a:ext cx="8782883" cy="108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Traditional methods of risk assessment often rely on manual processes and limited data, leading to inefficiencies and suboptimal outcomes.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837" y="6897183"/>
            <a:ext cx="3560486" cy="238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"/>
              </a:rPr>
              <a:t>Import and preprocess the dataset to handle missing values, encode categorical variables, and normalize numerical features.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53318" y="6897183"/>
            <a:ext cx="3722999" cy="198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"/>
              </a:rPr>
              <a:t>Validate the final model using cross-validation techniques to ensure its generalization performance.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404336" y="7634502"/>
            <a:ext cx="1758106" cy="1808838"/>
            <a:chOff x="0" y="0"/>
            <a:chExt cx="2095920" cy="215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0" name="Group 10"/>
          <p:cNvGrpSpPr/>
          <p:nvPr/>
        </p:nvGrpSpPr>
        <p:grpSpPr>
          <a:xfrm>
            <a:off x="6701626" y="5544222"/>
            <a:ext cx="1991835" cy="1749650"/>
            <a:chOff x="0" y="0"/>
            <a:chExt cx="2374560" cy="2085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2" name="Group 12"/>
          <p:cNvGrpSpPr/>
          <p:nvPr/>
        </p:nvGrpSpPr>
        <p:grpSpPr>
          <a:xfrm>
            <a:off x="6701626" y="2987088"/>
            <a:ext cx="1991835" cy="1750254"/>
            <a:chOff x="0" y="0"/>
            <a:chExt cx="2374560" cy="208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4" name="Group 14"/>
          <p:cNvGrpSpPr/>
          <p:nvPr/>
        </p:nvGrpSpPr>
        <p:grpSpPr>
          <a:xfrm>
            <a:off x="5404336" y="843660"/>
            <a:ext cx="1758106" cy="1797363"/>
            <a:chOff x="0" y="0"/>
            <a:chExt cx="2095920" cy="2142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6" name="Freeform 16"/>
          <p:cNvSpPr/>
          <p:nvPr/>
        </p:nvSpPr>
        <p:spPr>
          <a:xfrm>
            <a:off x="3048950" y="3754201"/>
            <a:ext cx="1555883" cy="1287140"/>
          </a:xfrm>
          <a:custGeom>
            <a:avLst/>
            <a:gdLst/>
            <a:ahLst/>
            <a:cxnLst/>
            <a:rect l="l" t="t" r="r" b="b"/>
            <a:pathLst>
              <a:path w="1555883" h="1287140">
                <a:moveTo>
                  <a:pt x="0" y="0"/>
                </a:moveTo>
                <a:lnTo>
                  <a:pt x="1555883" y="0"/>
                </a:lnTo>
                <a:lnTo>
                  <a:pt x="1555883" y="1287139"/>
                </a:lnTo>
                <a:lnTo>
                  <a:pt x="0" y="1287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28648" y="5277251"/>
            <a:ext cx="5310749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9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Benefits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16751" y="990600"/>
            <a:ext cx="4349125" cy="147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9"/>
              </a:lnSpc>
              <a:spcBef>
                <a:spcPct val="0"/>
              </a:spcBef>
            </a:pPr>
            <a:r>
              <a:rPr lang="en-US" sz="2092">
                <a:solidFill>
                  <a:srgbClr val="101010"/>
                </a:solidFill>
                <a:latin typeface="Montserrat"/>
              </a:rPr>
              <a:t>I</a:t>
            </a:r>
            <a:r>
              <a:rPr lang="en-US" sz="2092" u="none" strike="noStrike">
                <a:solidFill>
                  <a:srgbClr val="101010"/>
                </a:solidFill>
                <a:latin typeface="Montserrat"/>
              </a:rPr>
              <a:t>mproved accuracy and efficiency in credit risk assessment.</a:t>
            </a:r>
          </a:p>
          <a:p>
            <a:pPr marL="0" lvl="0" indent="0">
              <a:lnSpc>
                <a:spcPts val="2929"/>
              </a:lnSpc>
              <a:spcBef>
                <a:spcPct val="0"/>
              </a:spcBef>
            </a:pPr>
            <a:endParaRPr lang="en-US" sz="20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836336" y="3200135"/>
            <a:ext cx="3976966" cy="147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9"/>
              </a:lnSpc>
              <a:spcBef>
                <a:spcPct val="0"/>
              </a:spcBef>
            </a:pPr>
            <a:r>
              <a:rPr lang="en-US" sz="2092">
                <a:solidFill>
                  <a:srgbClr val="101010"/>
                </a:solidFill>
                <a:latin typeface="Montserrat"/>
              </a:rPr>
              <a:t>R</a:t>
            </a:r>
            <a:r>
              <a:rPr lang="en-US" sz="2092" u="none" strike="noStrike">
                <a:solidFill>
                  <a:srgbClr val="101010"/>
                </a:solidFill>
                <a:latin typeface="Montserrat"/>
              </a:rPr>
              <a:t>eduction in loan default rates and associated financial losses.</a:t>
            </a:r>
          </a:p>
          <a:p>
            <a:pPr marL="0" lvl="0" indent="0">
              <a:lnSpc>
                <a:spcPts val="2929"/>
              </a:lnSpc>
              <a:spcBef>
                <a:spcPct val="0"/>
              </a:spcBef>
            </a:pPr>
            <a:endParaRPr lang="en-US" sz="20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969686" y="5771064"/>
            <a:ext cx="5127275" cy="147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9"/>
              </a:lnSpc>
              <a:spcBef>
                <a:spcPct val="0"/>
              </a:spcBef>
            </a:pPr>
            <a:r>
              <a:rPr lang="en-US" sz="2092">
                <a:solidFill>
                  <a:srgbClr val="101010"/>
                </a:solidFill>
                <a:latin typeface="Montserrat"/>
              </a:rPr>
              <a:t>Enh</a:t>
            </a:r>
            <a:r>
              <a:rPr lang="en-US" sz="2092" u="none" strike="noStrike">
                <a:solidFill>
                  <a:srgbClr val="101010"/>
                </a:solidFill>
                <a:latin typeface="Montserrat"/>
              </a:rPr>
              <a:t>anced decision-making process for loan approvals, leading to better customer satisfaction.</a:t>
            </a:r>
          </a:p>
          <a:p>
            <a:pPr marL="0" lvl="0" indent="0">
              <a:lnSpc>
                <a:spcPts val="2929"/>
              </a:lnSpc>
              <a:spcBef>
                <a:spcPct val="0"/>
              </a:spcBef>
            </a:pPr>
            <a:endParaRPr lang="en-US" sz="20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16751" y="8065398"/>
            <a:ext cx="7495556" cy="109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9"/>
              </a:lnSpc>
              <a:spcBef>
                <a:spcPct val="0"/>
              </a:spcBef>
            </a:pPr>
            <a:r>
              <a:rPr lang="en-US" sz="2092">
                <a:solidFill>
                  <a:srgbClr val="101010"/>
                </a:solidFill>
                <a:latin typeface="Montserrat"/>
              </a:rPr>
              <a:t>A</a:t>
            </a:r>
            <a:r>
              <a:rPr lang="en-US" sz="2092" u="none" strike="noStrike">
                <a:solidFill>
                  <a:srgbClr val="101010"/>
                </a:solidFill>
                <a:latin typeface="Montserrat"/>
              </a:rPr>
              <a:t>utomation of manual processes, resulting in cost savings and operational efficiencies.</a:t>
            </a:r>
          </a:p>
          <a:p>
            <a:pPr marL="0" lvl="0" indent="0">
              <a:lnSpc>
                <a:spcPts val="2929"/>
              </a:lnSpc>
              <a:spcBef>
                <a:spcPct val="0"/>
              </a:spcBef>
            </a:pPr>
            <a:endParaRPr lang="en-US" sz="20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08564" y="3320351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08564" y="587855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85521" y="805702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099601" y="7176625"/>
            <a:ext cx="457877" cy="45787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054450" y="5686149"/>
            <a:ext cx="457877" cy="45787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054450" y="4121207"/>
            <a:ext cx="457877" cy="45787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5962" y="636933"/>
            <a:ext cx="17177026" cy="8995198"/>
            <a:chOff x="0" y="0"/>
            <a:chExt cx="4523990" cy="2369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3990" cy="2369106"/>
            </a:xfrm>
            <a:custGeom>
              <a:avLst/>
              <a:gdLst/>
              <a:ahLst/>
              <a:cxnLst/>
              <a:rect l="l" t="t" r="r" b="b"/>
              <a:pathLst>
                <a:path w="4523990" h="2369106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8453" y="3826509"/>
            <a:ext cx="2616794" cy="3184009"/>
            <a:chOff x="0" y="0"/>
            <a:chExt cx="1693662" cy="2060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68047" y="0"/>
                  </a:moveTo>
                  <a:lnTo>
                    <a:pt x="1625615" y="0"/>
                  </a:lnTo>
                  <a:cubicBezTo>
                    <a:pt x="1663196" y="0"/>
                    <a:pt x="1693662" y="30466"/>
                    <a:pt x="1693662" y="68047"/>
                  </a:cubicBezTo>
                  <a:lnTo>
                    <a:pt x="1693662" y="1992733"/>
                  </a:lnTo>
                  <a:cubicBezTo>
                    <a:pt x="1693662" y="2010780"/>
                    <a:pt x="1686493" y="2028088"/>
                    <a:pt x="1673731" y="2040849"/>
                  </a:cubicBezTo>
                  <a:cubicBezTo>
                    <a:pt x="1660970" y="2053610"/>
                    <a:pt x="1643662" y="2060779"/>
                    <a:pt x="1625615" y="2060779"/>
                  </a:cubicBezTo>
                  <a:lnTo>
                    <a:pt x="68047" y="2060779"/>
                  </a:lnTo>
                  <a:cubicBezTo>
                    <a:pt x="50000" y="2060779"/>
                    <a:pt x="32692" y="2053610"/>
                    <a:pt x="19930" y="2040849"/>
                  </a:cubicBezTo>
                  <a:cubicBezTo>
                    <a:pt x="7169" y="2028088"/>
                    <a:pt x="0" y="2010780"/>
                    <a:pt x="0" y="1992733"/>
                  </a:cubicBezTo>
                  <a:lnTo>
                    <a:pt x="0" y="68047"/>
                  </a:lnTo>
                  <a:cubicBezTo>
                    <a:pt x="0" y="50000"/>
                    <a:pt x="7169" y="32692"/>
                    <a:pt x="19930" y="19930"/>
                  </a:cubicBezTo>
                  <a:cubicBezTo>
                    <a:pt x="32692" y="7169"/>
                    <a:pt x="50000" y="0"/>
                    <a:pt x="680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159" y="3956546"/>
            <a:ext cx="2353382" cy="2907427"/>
            <a:chOff x="0" y="0"/>
            <a:chExt cx="1523174" cy="1881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75663" y="0"/>
                  </a:moveTo>
                  <a:lnTo>
                    <a:pt x="1447511" y="0"/>
                  </a:lnTo>
                  <a:cubicBezTo>
                    <a:pt x="1489299" y="0"/>
                    <a:pt x="1523174" y="33876"/>
                    <a:pt x="1523174" y="75663"/>
                  </a:cubicBezTo>
                  <a:lnTo>
                    <a:pt x="1523174" y="1806104"/>
                  </a:lnTo>
                  <a:cubicBezTo>
                    <a:pt x="1523174" y="1826171"/>
                    <a:pt x="1515203" y="1845417"/>
                    <a:pt x="1501013" y="1859606"/>
                  </a:cubicBezTo>
                  <a:cubicBezTo>
                    <a:pt x="1486823" y="1873796"/>
                    <a:pt x="1467578" y="1881768"/>
                    <a:pt x="1447511" y="1881768"/>
                  </a:cubicBezTo>
                  <a:lnTo>
                    <a:pt x="75663" y="1881768"/>
                  </a:lnTo>
                  <a:cubicBezTo>
                    <a:pt x="33876" y="1881768"/>
                    <a:pt x="0" y="1847892"/>
                    <a:pt x="0" y="1806104"/>
                  </a:cubicBezTo>
                  <a:lnTo>
                    <a:pt x="0" y="75663"/>
                  </a:lnTo>
                  <a:cubicBezTo>
                    <a:pt x="0" y="33876"/>
                    <a:pt x="33876" y="0"/>
                    <a:pt x="7566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0763" y="3276481"/>
            <a:ext cx="1372173" cy="13721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69018" y="3488714"/>
            <a:ext cx="935664" cy="935664"/>
          </a:xfrm>
          <a:custGeom>
            <a:avLst/>
            <a:gdLst/>
            <a:ahLst/>
            <a:cxnLst/>
            <a:rect l="l" t="t" r="r" b="b"/>
            <a:pathLst>
              <a:path w="935664" h="935664">
                <a:moveTo>
                  <a:pt x="0" y="0"/>
                </a:moveTo>
                <a:lnTo>
                  <a:pt x="935664" y="0"/>
                </a:lnTo>
                <a:lnTo>
                  <a:pt x="935664" y="935664"/>
                </a:lnTo>
                <a:lnTo>
                  <a:pt x="0" y="935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674735" y="3826509"/>
            <a:ext cx="2616794" cy="3184009"/>
            <a:chOff x="0" y="0"/>
            <a:chExt cx="1693662" cy="20607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68047" y="0"/>
                  </a:moveTo>
                  <a:lnTo>
                    <a:pt x="1625615" y="0"/>
                  </a:lnTo>
                  <a:cubicBezTo>
                    <a:pt x="1663196" y="0"/>
                    <a:pt x="1693662" y="30466"/>
                    <a:pt x="1693662" y="68047"/>
                  </a:cubicBezTo>
                  <a:lnTo>
                    <a:pt x="1693662" y="1992733"/>
                  </a:lnTo>
                  <a:cubicBezTo>
                    <a:pt x="1693662" y="2010780"/>
                    <a:pt x="1686493" y="2028088"/>
                    <a:pt x="1673731" y="2040849"/>
                  </a:cubicBezTo>
                  <a:cubicBezTo>
                    <a:pt x="1660970" y="2053610"/>
                    <a:pt x="1643662" y="2060779"/>
                    <a:pt x="1625615" y="2060779"/>
                  </a:cubicBezTo>
                  <a:lnTo>
                    <a:pt x="68047" y="2060779"/>
                  </a:lnTo>
                  <a:cubicBezTo>
                    <a:pt x="50000" y="2060779"/>
                    <a:pt x="32692" y="2053610"/>
                    <a:pt x="19930" y="2040849"/>
                  </a:cubicBezTo>
                  <a:cubicBezTo>
                    <a:pt x="7169" y="2028088"/>
                    <a:pt x="0" y="2010780"/>
                    <a:pt x="0" y="1992733"/>
                  </a:cubicBezTo>
                  <a:lnTo>
                    <a:pt x="0" y="68047"/>
                  </a:lnTo>
                  <a:cubicBezTo>
                    <a:pt x="0" y="50000"/>
                    <a:pt x="7169" y="32692"/>
                    <a:pt x="19930" y="19930"/>
                  </a:cubicBezTo>
                  <a:cubicBezTo>
                    <a:pt x="32692" y="7169"/>
                    <a:pt x="50000" y="0"/>
                    <a:pt x="680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806441" y="3956546"/>
            <a:ext cx="2353382" cy="2907427"/>
            <a:chOff x="0" y="0"/>
            <a:chExt cx="1523174" cy="18817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75663" y="0"/>
                  </a:moveTo>
                  <a:lnTo>
                    <a:pt x="1447511" y="0"/>
                  </a:lnTo>
                  <a:cubicBezTo>
                    <a:pt x="1489299" y="0"/>
                    <a:pt x="1523174" y="33876"/>
                    <a:pt x="1523174" y="75663"/>
                  </a:cubicBezTo>
                  <a:lnTo>
                    <a:pt x="1523174" y="1806104"/>
                  </a:lnTo>
                  <a:cubicBezTo>
                    <a:pt x="1523174" y="1826171"/>
                    <a:pt x="1515203" y="1845417"/>
                    <a:pt x="1501013" y="1859606"/>
                  </a:cubicBezTo>
                  <a:cubicBezTo>
                    <a:pt x="1486823" y="1873796"/>
                    <a:pt x="1467578" y="1881768"/>
                    <a:pt x="1447511" y="1881768"/>
                  </a:cubicBezTo>
                  <a:lnTo>
                    <a:pt x="75663" y="1881768"/>
                  </a:lnTo>
                  <a:cubicBezTo>
                    <a:pt x="33876" y="1881768"/>
                    <a:pt x="0" y="1847892"/>
                    <a:pt x="0" y="1806104"/>
                  </a:cubicBezTo>
                  <a:lnTo>
                    <a:pt x="0" y="75663"/>
                  </a:lnTo>
                  <a:cubicBezTo>
                    <a:pt x="0" y="33876"/>
                    <a:pt x="33876" y="0"/>
                    <a:pt x="7566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97046" y="3276481"/>
            <a:ext cx="1372173" cy="137217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411296" y="4584027"/>
            <a:ext cx="2591146" cy="3152802"/>
            <a:chOff x="0" y="0"/>
            <a:chExt cx="1693662" cy="206077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68720" y="0"/>
                  </a:moveTo>
                  <a:lnTo>
                    <a:pt x="1624942" y="0"/>
                  </a:lnTo>
                  <a:cubicBezTo>
                    <a:pt x="1662895" y="0"/>
                    <a:pt x="1693662" y="30767"/>
                    <a:pt x="1693662" y="68720"/>
                  </a:cubicBezTo>
                  <a:lnTo>
                    <a:pt x="1693662" y="1992059"/>
                  </a:lnTo>
                  <a:cubicBezTo>
                    <a:pt x="1693662" y="2010285"/>
                    <a:pt x="1686422" y="2027764"/>
                    <a:pt x="1673534" y="2040652"/>
                  </a:cubicBezTo>
                  <a:cubicBezTo>
                    <a:pt x="1660647" y="2053539"/>
                    <a:pt x="1643167" y="2060779"/>
                    <a:pt x="1624942" y="2060779"/>
                  </a:cubicBezTo>
                  <a:lnTo>
                    <a:pt x="68720" y="2060779"/>
                  </a:lnTo>
                  <a:cubicBezTo>
                    <a:pt x="50495" y="2060779"/>
                    <a:pt x="33015" y="2053539"/>
                    <a:pt x="20128" y="2040652"/>
                  </a:cubicBezTo>
                  <a:cubicBezTo>
                    <a:pt x="7240" y="2027764"/>
                    <a:pt x="0" y="2010285"/>
                    <a:pt x="0" y="1992059"/>
                  </a:cubicBezTo>
                  <a:lnTo>
                    <a:pt x="0" y="68720"/>
                  </a:lnTo>
                  <a:cubicBezTo>
                    <a:pt x="0" y="50495"/>
                    <a:pt x="7240" y="33015"/>
                    <a:pt x="20128" y="20128"/>
                  </a:cubicBezTo>
                  <a:cubicBezTo>
                    <a:pt x="33015" y="7240"/>
                    <a:pt x="50495" y="0"/>
                    <a:pt x="687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541711" y="4712789"/>
            <a:ext cx="2330315" cy="2878930"/>
            <a:chOff x="0" y="0"/>
            <a:chExt cx="1523174" cy="18817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76412" y="0"/>
                  </a:moveTo>
                  <a:lnTo>
                    <a:pt x="1446762" y="0"/>
                  </a:lnTo>
                  <a:cubicBezTo>
                    <a:pt x="1467028" y="0"/>
                    <a:pt x="1486464" y="8051"/>
                    <a:pt x="1500794" y="22381"/>
                  </a:cubicBezTo>
                  <a:cubicBezTo>
                    <a:pt x="1515124" y="36711"/>
                    <a:pt x="1523174" y="56146"/>
                    <a:pt x="1523174" y="76412"/>
                  </a:cubicBezTo>
                  <a:lnTo>
                    <a:pt x="1523174" y="1805356"/>
                  </a:lnTo>
                  <a:cubicBezTo>
                    <a:pt x="1523174" y="1825621"/>
                    <a:pt x="1515124" y="1845057"/>
                    <a:pt x="1500794" y="1859387"/>
                  </a:cubicBezTo>
                  <a:cubicBezTo>
                    <a:pt x="1486464" y="1873717"/>
                    <a:pt x="1467028" y="1881768"/>
                    <a:pt x="1446762" y="1881768"/>
                  </a:cubicBezTo>
                  <a:lnTo>
                    <a:pt x="76412" y="1881768"/>
                  </a:lnTo>
                  <a:cubicBezTo>
                    <a:pt x="56146" y="1881768"/>
                    <a:pt x="36711" y="1873717"/>
                    <a:pt x="22381" y="1859387"/>
                  </a:cubicBezTo>
                  <a:cubicBezTo>
                    <a:pt x="8051" y="1845057"/>
                    <a:pt x="0" y="1825621"/>
                    <a:pt x="0" y="1805356"/>
                  </a:cubicBezTo>
                  <a:lnTo>
                    <a:pt x="0" y="76412"/>
                  </a:lnTo>
                  <a:cubicBezTo>
                    <a:pt x="0" y="56146"/>
                    <a:pt x="8051" y="36711"/>
                    <a:pt x="22381" y="22381"/>
                  </a:cubicBezTo>
                  <a:cubicBezTo>
                    <a:pt x="36711" y="8051"/>
                    <a:pt x="56146" y="0"/>
                    <a:pt x="7641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027507" y="4039390"/>
            <a:ext cx="1358723" cy="135872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62983" y="4584027"/>
            <a:ext cx="2591146" cy="3152802"/>
            <a:chOff x="0" y="0"/>
            <a:chExt cx="1693662" cy="206077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68720" y="0"/>
                  </a:moveTo>
                  <a:lnTo>
                    <a:pt x="1624942" y="0"/>
                  </a:lnTo>
                  <a:cubicBezTo>
                    <a:pt x="1662895" y="0"/>
                    <a:pt x="1693662" y="30767"/>
                    <a:pt x="1693662" y="68720"/>
                  </a:cubicBezTo>
                  <a:lnTo>
                    <a:pt x="1693662" y="1992059"/>
                  </a:lnTo>
                  <a:cubicBezTo>
                    <a:pt x="1693662" y="2010285"/>
                    <a:pt x="1686422" y="2027764"/>
                    <a:pt x="1673534" y="2040652"/>
                  </a:cubicBezTo>
                  <a:cubicBezTo>
                    <a:pt x="1660647" y="2053539"/>
                    <a:pt x="1643167" y="2060779"/>
                    <a:pt x="1624942" y="2060779"/>
                  </a:cubicBezTo>
                  <a:lnTo>
                    <a:pt x="68720" y="2060779"/>
                  </a:lnTo>
                  <a:cubicBezTo>
                    <a:pt x="50495" y="2060779"/>
                    <a:pt x="33015" y="2053539"/>
                    <a:pt x="20128" y="2040652"/>
                  </a:cubicBezTo>
                  <a:cubicBezTo>
                    <a:pt x="7240" y="2027764"/>
                    <a:pt x="0" y="2010285"/>
                    <a:pt x="0" y="1992059"/>
                  </a:cubicBezTo>
                  <a:lnTo>
                    <a:pt x="0" y="68720"/>
                  </a:lnTo>
                  <a:cubicBezTo>
                    <a:pt x="0" y="50495"/>
                    <a:pt x="7240" y="33015"/>
                    <a:pt x="20128" y="20128"/>
                  </a:cubicBezTo>
                  <a:cubicBezTo>
                    <a:pt x="33015" y="7240"/>
                    <a:pt x="50495" y="0"/>
                    <a:pt x="687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493398" y="4712789"/>
            <a:ext cx="2330315" cy="2878930"/>
            <a:chOff x="0" y="0"/>
            <a:chExt cx="1523174" cy="18817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76412" y="0"/>
                  </a:moveTo>
                  <a:lnTo>
                    <a:pt x="1446762" y="0"/>
                  </a:lnTo>
                  <a:cubicBezTo>
                    <a:pt x="1467028" y="0"/>
                    <a:pt x="1486464" y="8051"/>
                    <a:pt x="1500794" y="22381"/>
                  </a:cubicBezTo>
                  <a:cubicBezTo>
                    <a:pt x="1515124" y="36711"/>
                    <a:pt x="1523174" y="56146"/>
                    <a:pt x="1523174" y="76412"/>
                  </a:cubicBezTo>
                  <a:lnTo>
                    <a:pt x="1523174" y="1805356"/>
                  </a:lnTo>
                  <a:cubicBezTo>
                    <a:pt x="1523174" y="1825621"/>
                    <a:pt x="1515124" y="1845057"/>
                    <a:pt x="1500794" y="1859387"/>
                  </a:cubicBezTo>
                  <a:cubicBezTo>
                    <a:pt x="1486464" y="1873717"/>
                    <a:pt x="1467028" y="1881768"/>
                    <a:pt x="1446762" y="1881768"/>
                  </a:cubicBezTo>
                  <a:lnTo>
                    <a:pt x="76412" y="1881768"/>
                  </a:lnTo>
                  <a:cubicBezTo>
                    <a:pt x="56146" y="1881768"/>
                    <a:pt x="36711" y="1873717"/>
                    <a:pt x="22381" y="1859387"/>
                  </a:cubicBezTo>
                  <a:cubicBezTo>
                    <a:pt x="8051" y="1845057"/>
                    <a:pt x="0" y="1825621"/>
                    <a:pt x="0" y="1805356"/>
                  </a:cubicBezTo>
                  <a:lnTo>
                    <a:pt x="0" y="76412"/>
                  </a:lnTo>
                  <a:cubicBezTo>
                    <a:pt x="0" y="56146"/>
                    <a:pt x="8051" y="36711"/>
                    <a:pt x="22381" y="22381"/>
                  </a:cubicBezTo>
                  <a:cubicBezTo>
                    <a:pt x="36711" y="8051"/>
                    <a:pt x="56146" y="0"/>
                    <a:pt x="7641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979194" y="4039390"/>
            <a:ext cx="1358723" cy="135872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7241221" y="4339641"/>
            <a:ext cx="902118" cy="746297"/>
          </a:xfrm>
          <a:custGeom>
            <a:avLst/>
            <a:gdLst/>
            <a:ahLst/>
            <a:cxnLst/>
            <a:rect l="l" t="t" r="r" b="b"/>
            <a:pathLst>
              <a:path w="902118" h="746297">
                <a:moveTo>
                  <a:pt x="0" y="0"/>
                </a:moveTo>
                <a:lnTo>
                  <a:pt x="902118" y="0"/>
                </a:lnTo>
                <a:lnTo>
                  <a:pt x="902118" y="746297"/>
                </a:lnTo>
                <a:lnTo>
                  <a:pt x="0" y="74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0278791" y="4230456"/>
            <a:ext cx="867957" cy="836395"/>
          </a:xfrm>
          <a:custGeom>
            <a:avLst/>
            <a:gdLst/>
            <a:ahLst/>
            <a:cxnLst/>
            <a:rect l="l" t="t" r="r" b="b"/>
            <a:pathLst>
              <a:path w="867957" h="836395">
                <a:moveTo>
                  <a:pt x="0" y="0"/>
                </a:moveTo>
                <a:lnTo>
                  <a:pt x="867957" y="0"/>
                </a:lnTo>
                <a:lnTo>
                  <a:pt x="867957" y="836396"/>
                </a:lnTo>
                <a:lnTo>
                  <a:pt x="0" y="836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4658269" y="3579704"/>
            <a:ext cx="637110" cy="792783"/>
          </a:xfrm>
          <a:custGeom>
            <a:avLst/>
            <a:gdLst/>
            <a:ahLst/>
            <a:cxnLst/>
            <a:rect l="l" t="t" r="r" b="b"/>
            <a:pathLst>
              <a:path w="637110" h="792783">
                <a:moveTo>
                  <a:pt x="0" y="0"/>
                </a:moveTo>
                <a:lnTo>
                  <a:pt x="637109" y="0"/>
                </a:lnTo>
                <a:lnTo>
                  <a:pt x="637109" y="792783"/>
                </a:lnTo>
                <a:lnTo>
                  <a:pt x="0" y="792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099170" y="5246045"/>
            <a:ext cx="2075360" cy="101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</a:pPr>
            <a:r>
              <a:rPr lang="en-US" sz="1476">
                <a:solidFill>
                  <a:srgbClr val="101010"/>
                </a:solidFill>
                <a:latin typeface="Montserrat Bold"/>
              </a:rPr>
              <a:t>Age Range :</a:t>
            </a:r>
          </a:p>
          <a:p>
            <a:pPr algn="ctr">
              <a:lnSpc>
                <a:spcPts val="2067"/>
              </a:lnSpc>
            </a:pPr>
            <a:r>
              <a:rPr lang="en-US" sz="1476">
                <a:solidFill>
                  <a:srgbClr val="101010"/>
                </a:solidFill>
                <a:latin typeface="Montserrat"/>
              </a:rPr>
              <a:t>19 to 75</a:t>
            </a:r>
          </a:p>
          <a:p>
            <a:pPr algn="ctr">
              <a:lnSpc>
                <a:spcPts val="2067"/>
              </a:lnSpc>
            </a:pPr>
            <a:r>
              <a:rPr lang="en-US" sz="1476">
                <a:solidFill>
                  <a:srgbClr val="101010"/>
                </a:solidFill>
                <a:latin typeface="Montserrat Bold"/>
              </a:rPr>
              <a:t>Sex Values :</a:t>
            </a:r>
          </a:p>
          <a:p>
            <a:pPr marL="0" lvl="0" indent="0" algn="ctr">
              <a:lnSpc>
                <a:spcPts val="2067"/>
              </a:lnSpc>
              <a:spcBef>
                <a:spcPct val="0"/>
              </a:spcBef>
            </a:pPr>
            <a:r>
              <a:rPr lang="en-US" sz="1476">
                <a:solidFill>
                  <a:srgbClr val="101010"/>
                </a:solidFill>
                <a:latin typeface="Montserrat"/>
              </a:rPr>
              <a:t>Male and Female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99170" y="4823524"/>
            <a:ext cx="2075360" cy="26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 Bold"/>
              </a:rPr>
              <a:t>Age &amp; Sex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422550" y="1836490"/>
            <a:ext cx="1144290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Attributes Used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945452" y="5180658"/>
            <a:ext cx="2075360" cy="1534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</a:pPr>
            <a:r>
              <a:rPr lang="en-US" sz="1476">
                <a:solidFill>
                  <a:srgbClr val="101010"/>
                </a:solidFill>
                <a:latin typeface="Montserrat Bold"/>
              </a:rPr>
              <a:t>0 </a:t>
            </a:r>
            <a:r>
              <a:rPr lang="en-US" sz="1476">
                <a:solidFill>
                  <a:srgbClr val="101010"/>
                </a:solidFill>
                <a:latin typeface="Montserrat"/>
              </a:rPr>
              <a:t>- unskilled and non-resident</a:t>
            </a:r>
          </a:p>
          <a:p>
            <a:pPr algn="ctr">
              <a:lnSpc>
                <a:spcPts val="2067"/>
              </a:lnSpc>
            </a:pPr>
            <a:r>
              <a:rPr lang="en-US" sz="1476">
                <a:solidFill>
                  <a:srgbClr val="101010"/>
                </a:solidFill>
                <a:latin typeface="Montserrat Bold"/>
              </a:rPr>
              <a:t>1 </a:t>
            </a:r>
            <a:r>
              <a:rPr lang="en-US" sz="1476">
                <a:solidFill>
                  <a:srgbClr val="101010"/>
                </a:solidFill>
                <a:latin typeface="Montserrat"/>
              </a:rPr>
              <a:t>- unskilled and resident</a:t>
            </a:r>
          </a:p>
          <a:p>
            <a:pPr algn="ctr">
              <a:lnSpc>
                <a:spcPts val="2067"/>
              </a:lnSpc>
            </a:pPr>
            <a:r>
              <a:rPr lang="en-US" sz="1476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76">
                <a:solidFill>
                  <a:srgbClr val="101010"/>
                </a:solidFill>
                <a:latin typeface="Montserrat Bold"/>
              </a:rPr>
              <a:t>2 </a:t>
            </a:r>
            <a:r>
              <a:rPr lang="en-US" sz="1476">
                <a:solidFill>
                  <a:srgbClr val="101010"/>
                </a:solidFill>
                <a:latin typeface="Montserrat"/>
              </a:rPr>
              <a:t>- skilled</a:t>
            </a:r>
          </a:p>
          <a:p>
            <a:pPr marL="0" lvl="0" indent="0" algn="ctr">
              <a:lnSpc>
                <a:spcPts val="2067"/>
              </a:lnSpc>
              <a:spcBef>
                <a:spcPct val="0"/>
              </a:spcBef>
            </a:pPr>
            <a:r>
              <a:rPr lang="en-US" sz="1476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76">
                <a:solidFill>
                  <a:srgbClr val="101010"/>
                </a:solidFill>
                <a:latin typeface="Montserrat Bold"/>
              </a:rPr>
              <a:t>3 </a:t>
            </a:r>
            <a:r>
              <a:rPr lang="en-US" sz="1476">
                <a:solidFill>
                  <a:srgbClr val="101010"/>
                </a:solidFill>
                <a:latin typeface="Montserrat"/>
              </a:rPr>
              <a:t>- highly skilled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945452" y="4823524"/>
            <a:ext cx="2075360" cy="26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 Bold"/>
              </a:rPr>
              <a:t>Job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679359" y="5933430"/>
            <a:ext cx="2055018" cy="101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1"/>
              </a:lnSpc>
            </a:pPr>
            <a:r>
              <a:rPr lang="en-US" sz="1479">
                <a:solidFill>
                  <a:srgbClr val="101010"/>
                </a:solidFill>
                <a:latin typeface="Montserrat Bold"/>
              </a:rPr>
              <a:t>Housing Attributes :</a:t>
            </a:r>
          </a:p>
          <a:p>
            <a:pPr algn="ctr">
              <a:lnSpc>
                <a:spcPts val="2071"/>
              </a:lnSpc>
            </a:pPr>
            <a:r>
              <a:rPr lang="en-US" sz="1479">
                <a:solidFill>
                  <a:srgbClr val="101010"/>
                </a:solidFill>
                <a:latin typeface="Montserrat"/>
              </a:rPr>
              <a:t>Own , Rent,  Free</a:t>
            </a:r>
          </a:p>
          <a:p>
            <a:pPr algn="ctr">
              <a:lnSpc>
                <a:spcPts val="2071"/>
              </a:lnSpc>
            </a:pPr>
            <a:r>
              <a:rPr lang="en-US" sz="1479">
                <a:solidFill>
                  <a:srgbClr val="101010"/>
                </a:solidFill>
                <a:latin typeface="Montserrat Bold"/>
              </a:rPr>
              <a:t>Duration Period:</a:t>
            </a:r>
          </a:p>
          <a:p>
            <a:pPr marL="0" lvl="0" indent="0" algn="ctr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101010"/>
                </a:solidFill>
                <a:latin typeface="Montserrat"/>
              </a:rPr>
              <a:t>Value in Months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679359" y="5580421"/>
            <a:ext cx="2055018" cy="25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0"/>
              </a:lnSpc>
              <a:spcBef>
                <a:spcPct val="0"/>
              </a:spcBef>
            </a:pPr>
            <a:r>
              <a:rPr lang="en-US" sz="1486">
                <a:solidFill>
                  <a:srgbClr val="000000"/>
                </a:solidFill>
                <a:latin typeface="Montserrat Bold"/>
              </a:rPr>
              <a:t>Housing &amp; Duration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631046" y="6099780"/>
            <a:ext cx="2055018" cy="1276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1"/>
              </a:lnSpc>
            </a:pPr>
            <a:r>
              <a:rPr lang="en-US" sz="1479">
                <a:solidFill>
                  <a:srgbClr val="101010"/>
                </a:solidFill>
                <a:latin typeface="Montserrat Bold"/>
              </a:rPr>
              <a:t>Saving Attrbutes:</a:t>
            </a:r>
          </a:p>
          <a:p>
            <a:pPr algn="ctr">
              <a:lnSpc>
                <a:spcPts val="2071"/>
              </a:lnSpc>
            </a:pPr>
            <a:r>
              <a:rPr lang="en-US" sz="1479">
                <a:solidFill>
                  <a:srgbClr val="101010"/>
                </a:solidFill>
                <a:latin typeface="Montserrat"/>
              </a:rPr>
              <a:t>Little, Moderate, Quite Rich,  Rich</a:t>
            </a:r>
          </a:p>
          <a:p>
            <a:pPr algn="ctr">
              <a:lnSpc>
                <a:spcPts val="2071"/>
              </a:lnSpc>
            </a:pPr>
            <a:r>
              <a:rPr lang="en-US" sz="1479">
                <a:solidFill>
                  <a:srgbClr val="101010"/>
                </a:solidFill>
                <a:latin typeface="Montserrat Bold"/>
              </a:rPr>
              <a:t>Checking Attributes:</a:t>
            </a:r>
          </a:p>
          <a:p>
            <a:pPr marL="0" lvl="0" indent="0" algn="ctr">
              <a:lnSpc>
                <a:spcPts val="2071"/>
              </a:lnSpc>
              <a:spcBef>
                <a:spcPct val="0"/>
              </a:spcBef>
            </a:pPr>
            <a:r>
              <a:rPr lang="en-US" sz="1479">
                <a:solidFill>
                  <a:srgbClr val="101010"/>
                </a:solidFill>
                <a:latin typeface="Montserrat"/>
              </a:rPr>
              <a:t>Value in DM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631046" y="5580421"/>
            <a:ext cx="2055018" cy="50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0"/>
              </a:lnSpc>
              <a:spcBef>
                <a:spcPct val="0"/>
              </a:spcBef>
            </a:pPr>
            <a:r>
              <a:rPr lang="en-US" sz="1486">
                <a:solidFill>
                  <a:srgbClr val="000000"/>
                </a:solidFill>
                <a:latin typeface="Montserrat Bold"/>
              </a:rPr>
              <a:t>Savings &amp; Checking Account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2087478" y="5422769"/>
            <a:ext cx="2399433" cy="2919533"/>
            <a:chOff x="0" y="0"/>
            <a:chExt cx="1693662" cy="206077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74211" y="0"/>
                  </a:moveTo>
                  <a:lnTo>
                    <a:pt x="1619451" y="0"/>
                  </a:lnTo>
                  <a:cubicBezTo>
                    <a:pt x="1660436" y="0"/>
                    <a:pt x="1693662" y="33225"/>
                    <a:pt x="1693662" y="74211"/>
                  </a:cubicBezTo>
                  <a:lnTo>
                    <a:pt x="1693662" y="1986568"/>
                  </a:lnTo>
                  <a:cubicBezTo>
                    <a:pt x="1693662" y="2006250"/>
                    <a:pt x="1685843" y="2025126"/>
                    <a:pt x="1671926" y="2039044"/>
                  </a:cubicBezTo>
                  <a:cubicBezTo>
                    <a:pt x="1658009" y="2052961"/>
                    <a:pt x="1639133" y="2060779"/>
                    <a:pt x="1619451" y="2060779"/>
                  </a:cubicBezTo>
                  <a:lnTo>
                    <a:pt x="74211" y="2060779"/>
                  </a:lnTo>
                  <a:cubicBezTo>
                    <a:pt x="54529" y="2060779"/>
                    <a:pt x="35653" y="2052961"/>
                    <a:pt x="21736" y="2039044"/>
                  </a:cubicBezTo>
                  <a:cubicBezTo>
                    <a:pt x="7819" y="2025126"/>
                    <a:pt x="0" y="2006250"/>
                    <a:pt x="0" y="1986568"/>
                  </a:cubicBezTo>
                  <a:lnTo>
                    <a:pt x="0" y="74211"/>
                  </a:lnTo>
                  <a:cubicBezTo>
                    <a:pt x="0" y="54529"/>
                    <a:pt x="7819" y="35653"/>
                    <a:pt x="21736" y="21736"/>
                  </a:cubicBezTo>
                  <a:cubicBezTo>
                    <a:pt x="35653" y="7819"/>
                    <a:pt x="54529" y="0"/>
                    <a:pt x="742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2208244" y="5542005"/>
            <a:ext cx="2157901" cy="2665925"/>
            <a:chOff x="0" y="0"/>
            <a:chExt cx="1523174" cy="188176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82517" y="0"/>
                  </a:moveTo>
                  <a:lnTo>
                    <a:pt x="1440657" y="0"/>
                  </a:lnTo>
                  <a:cubicBezTo>
                    <a:pt x="1462542" y="0"/>
                    <a:pt x="1483531" y="8694"/>
                    <a:pt x="1499005" y="24169"/>
                  </a:cubicBezTo>
                  <a:cubicBezTo>
                    <a:pt x="1514481" y="39644"/>
                    <a:pt x="1523174" y="60632"/>
                    <a:pt x="1523174" y="82517"/>
                  </a:cubicBezTo>
                  <a:lnTo>
                    <a:pt x="1523174" y="1799250"/>
                  </a:lnTo>
                  <a:cubicBezTo>
                    <a:pt x="1523174" y="1821135"/>
                    <a:pt x="1514481" y="1842124"/>
                    <a:pt x="1499005" y="1857599"/>
                  </a:cubicBezTo>
                  <a:cubicBezTo>
                    <a:pt x="1483531" y="1873074"/>
                    <a:pt x="1462542" y="1881768"/>
                    <a:pt x="1440657" y="1881768"/>
                  </a:cubicBezTo>
                  <a:lnTo>
                    <a:pt x="82517" y="1881768"/>
                  </a:lnTo>
                  <a:cubicBezTo>
                    <a:pt x="60632" y="1881768"/>
                    <a:pt x="39644" y="1873074"/>
                    <a:pt x="24169" y="1857599"/>
                  </a:cubicBezTo>
                  <a:cubicBezTo>
                    <a:pt x="8694" y="1842124"/>
                    <a:pt x="0" y="1821135"/>
                    <a:pt x="0" y="1799250"/>
                  </a:cubicBezTo>
                  <a:lnTo>
                    <a:pt x="0" y="82517"/>
                  </a:lnTo>
                  <a:cubicBezTo>
                    <a:pt x="0" y="60632"/>
                    <a:pt x="8694" y="39644"/>
                    <a:pt x="24169" y="24169"/>
                  </a:cubicBezTo>
                  <a:cubicBezTo>
                    <a:pt x="39644" y="8694"/>
                    <a:pt x="60632" y="0"/>
                    <a:pt x="8251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2658097" y="4918429"/>
            <a:ext cx="1258195" cy="1258195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3" name="Freeform 63"/>
          <p:cNvSpPr/>
          <p:nvPr/>
        </p:nvSpPr>
        <p:spPr>
          <a:xfrm>
            <a:off x="12858223" y="5113033"/>
            <a:ext cx="857944" cy="857944"/>
          </a:xfrm>
          <a:custGeom>
            <a:avLst/>
            <a:gdLst/>
            <a:ahLst/>
            <a:cxnLst/>
            <a:rect l="l" t="t" r="r" b="b"/>
            <a:pathLst>
              <a:path w="857944" h="857944">
                <a:moveTo>
                  <a:pt x="0" y="0"/>
                </a:moveTo>
                <a:lnTo>
                  <a:pt x="857944" y="0"/>
                </a:lnTo>
                <a:lnTo>
                  <a:pt x="857944" y="857944"/>
                </a:lnTo>
                <a:lnTo>
                  <a:pt x="0" y="857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4" name="Group 64"/>
          <p:cNvGrpSpPr/>
          <p:nvPr/>
        </p:nvGrpSpPr>
        <p:grpSpPr>
          <a:xfrm>
            <a:off x="14697337" y="5422769"/>
            <a:ext cx="2399433" cy="2919533"/>
            <a:chOff x="0" y="0"/>
            <a:chExt cx="1693662" cy="2060779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74211" y="0"/>
                  </a:moveTo>
                  <a:lnTo>
                    <a:pt x="1619451" y="0"/>
                  </a:lnTo>
                  <a:cubicBezTo>
                    <a:pt x="1660436" y="0"/>
                    <a:pt x="1693662" y="33225"/>
                    <a:pt x="1693662" y="74211"/>
                  </a:cubicBezTo>
                  <a:lnTo>
                    <a:pt x="1693662" y="1986568"/>
                  </a:lnTo>
                  <a:cubicBezTo>
                    <a:pt x="1693662" y="2006250"/>
                    <a:pt x="1685843" y="2025126"/>
                    <a:pt x="1671926" y="2039044"/>
                  </a:cubicBezTo>
                  <a:cubicBezTo>
                    <a:pt x="1658009" y="2052961"/>
                    <a:pt x="1639133" y="2060779"/>
                    <a:pt x="1619451" y="2060779"/>
                  </a:cubicBezTo>
                  <a:lnTo>
                    <a:pt x="74211" y="2060779"/>
                  </a:lnTo>
                  <a:cubicBezTo>
                    <a:pt x="54529" y="2060779"/>
                    <a:pt x="35653" y="2052961"/>
                    <a:pt x="21736" y="2039044"/>
                  </a:cubicBezTo>
                  <a:cubicBezTo>
                    <a:pt x="7819" y="2025126"/>
                    <a:pt x="0" y="2006250"/>
                    <a:pt x="0" y="1986568"/>
                  </a:cubicBezTo>
                  <a:lnTo>
                    <a:pt x="0" y="74211"/>
                  </a:lnTo>
                  <a:cubicBezTo>
                    <a:pt x="0" y="54529"/>
                    <a:pt x="7819" y="35653"/>
                    <a:pt x="21736" y="21736"/>
                  </a:cubicBezTo>
                  <a:cubicBezTo>
                    <a:pt x="35653" y="7819"/>
                    <a:pt x="54529" y="0"/>
                    <a:pt x="742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4818103" y="5542005"/>
            <a:ext cx="2157901" cy="2665925"/>
            <a:chOff x="0" y="0"/>
            <a:chExt cx="1523174" cy="1881767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82517" y="0"/>
                  </a:moveTo>
                  <a:lnTo>
                    <a:pt x="1440657" y="0"/>
                  </a:lnTo>
                  <a:cubicBezTo>
                    <a:pt x="1462542" y="0"/>
                    <a:pt x="1483531" y="8694"/>
                    <a:pt x="1499005" y="24169"/>
                  </a:cubicBezTo>
                  <a:cubicBezTo>
                    <a:pt x="1514481" y="39644"/>
                    <a:pt x="1523174" y="60632"/>
                    <a:pt x="1523174" y="82517"/>
                  </a:cubicBezTo>
                  <a:lnTo>
                    <a:pt x="1523174" y="1799250"/>
                  </a:lnTo>
                  <a:cubicBezTo>
                    <a:pt x="1523174" y="1821135"/>
                    <a:pt x="1514481" y="1842124"/>
                    <a:pt x="1499005" y="1857599"/>
                  </a:cubicBezTo>
                  <a:cubicBezTo>
                    <a:pt x="1483531" y="1873074"/>
                    <a:pt x="1462542" y="1881768"/>
                    <a:pt x="1440657" y="1881768"/>
                  </a:cubicBezTo>
                  <a:lnTo>
                    <a:pt x="82517" y="1881768"/>
                  </a:lnTo>
                  <a:cubicBezTo>
                    <a:pt x="60632" y="1881768"/>
                    <a:pt x="39644" y="1873074"/>
                    <a:pt x="24169" y="1857599"/>
                  </a:cubicBezTo>
                  <a:cubicBezTo>
                    <a:pt x="8694" y="1842124"/>
                    <a:pt x="0" y="1821135"/>
                    <a:pt x="0" y="1799250"/>
                  </a:cubicBezTo>
                  <a:lnTo>
                    <a:pt x="0" y="82517"/>
                  </a:lnTo>
                  <a:cubicBezTo>
                    <a:pt x="0" y="60632"/>
                    <a:pt x="8694" y="39644"/>
                    <a:pt x="24169" y="24169"/>
                  </a:cubicBezTo>
                  <a:cubicBezTo>
                    <a:pt x="39644" y="8694"/>
                    <a:pt x="60632" y="0"/>
                    <a:pt x="8251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5267957" y="4918429"/>
            <a:ext cx="1258195" cy="1258195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3" name="Freeform 73"/>
          <p:cNvSpPr/>
          <p:nvPr/>
        </p:nvSpPr>
        <p:spPr>
          <a:xfrm>
            <a:off x="15599175" y="5196465"/>
            <a:ext cx="584189" cy="726932"/>
          </a:xfrm>
          <a:custGeom>
            <a:avLst/>
            <a:gdLst/>
            <a:ahLst/>
            <a:cxnLst/>
            <a:rect l="l" t="t" r="r" b="b"/>
            <a:pathLst>
              <a:path w="584189" h="726932">
                <a:moveTo>
                  <a:pt x="0" y="0"/>
                </a:moveTo>
                <a:lnTo>
                  <a:pt x="584189" y="0"/>
                </a:lnTo>
                <a:lnTo>
                  <a:pt x="584189" y="726931"/>
                </a:lnTo>
                <a:lnTo>
                  <a:pt x="0" y="726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4" name="TextBox 74"/>
          <p:cNvSpPr txBox="1"/>
          <p:nvPr/>
        </p:nvSpPr>
        <p:spPr>
          <a:xfrm>
            <a:off x="12335709" y="6662064"/>
            <a:ext cx="1902972" cy="127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2"/>
              </a:lnSpc>
            </a:pPr>
            <a:r>
              <a:rPr lang="en-US" sz="1487">
                <a:solidFill>
                  <a:srgbClr val="101010"/>
                </a:solidFill>
                <a:latin typeface="Montserrat"/>
              </a:rPr>
              <a:t>Values are</a:t>
            </a:r>
          </a:p>
          <a:p>
            <a:pPr algn="ctr">
              <a:lnSpc>
                <a:spcPts val="2071"/>
              </a:lnSpc>
            </a:pPr>
            <a:r>
              <a:rPr lang="en-US" sz="1479">
                <a:solidFill>
                  <a:srgbClr val="101010"/>
                </a:solidFill>
                <a:latin typeface="Montserrat"/>
              </a:rPr>
              <a:t>car, furniture, radio/TV, business, vacation/others</a:t>
            </a:r>
          </a:p>
          <a:p>
            <a:pPr marL="0" lvl="0" indent="0" algn="ctr">
              <a:lnSpc>
                <a:spcPts val="2071"/>
              </a:lnSpc>
              <a:spcBef>
                <a:spcPct val="0"/>
              </a:spcBef>
            </a:pPr>
            <a:endParaRPr lang="en-US" sz="1479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12335709" y="6343328"/>
            <a:ext cx="1902972" cy="24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  <a:spcBef>
                <a:spcPct val="0"/>
              </a:spcBef>
            </a:pPr>
            <a:r>
              <a:rPr lang="en-US" sz="1476">
                <a:solidFill>
                  <a:srgbClr val="000000"/>
                </a:solidFill>
                <a:latin typeface="Montserrat Bold"/>
              </a:rPr>
              <a:t>Purpose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4945568" y="6714825"/>
            <a:ext cx="1902972" cy="50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2"/>
              </a:lnSpc>
            </a:pPr>
            <a:r>
              <a:rPr lang="en-US" sz="1487">
                <a:solidFill>
                  <a:srgbClr val="101010"/>
                </a:solidFill>
                <a:latin typeface="Montserrat"/>
              </a:rPr>
              <a:t>Values are - </a:t>
            </a:r>
          </a:p>
          <a:p>
            <a:pPr marL="0" lvl="0" indent="0" algn="ctr">
              <a:lnSpc>
                <a:spcPts val="2082"/>
              </a:lnSpc>
              <a:spcBef>
                <a:spcPct val="0"/>
              </a:spcBef>
            </a:pPr>
            <a:r>
              <a:rPr lang="en-US" sz="1487">
                <a:solidFill>
                  <a:srgbClr val="101010"/>
                </a:solidFill>
                <a:latin typeface="Montserrat Bold"/>
              </a:rPr>
              <a:t>Good </a:t>
            </a:r>
            <a:r>
              <a:rPr lang="en-US" sz="1487">
                <a:solidFill>
                  <a:srgbClr val="101010"/>
                </a:solidFill>
                <a:latin typeface="Montserrat"/>
              </a:rPr>
              <a:t>and </a:t>
            </a:r>
            <a:r>
              <a:rPr lang="en-US" sz="1487">
                <a:solidFill>
                  <a:srgbClr val="101010"/>
                </a:solidFill>
                <a:latin typeface="Montserrat Bold"/>
              </a:rPr>
              <a:t>Bad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4945568" y="6343328"/>
            <a:ext cx="1902972" cy="24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  <a:spcBef>
                <a:spcPct val="0"/>
              </a:spcBef>
            </a:pPr>
            <a:r>
              <a:rPr lang="en-US" sz="1476">
                <a:solidFill>
                  <a:srgbClr val="000000"/>
                </a:solidFill>
                <a:latin typeface="Montserrat Bold"/>
              </a:rPr>
              <a:t>Risk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36575" y="3051011"/>
            <a:ext cx="10214850" cy="627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20"/>
              </a:lnSpc>
            </a:pPr>
            <a:r>
              <a:rPr lang="en-US" sz="13850">
                <a:solidFill>
                  <a:srgbClr val="FFFFFF"/>
                </a:solidFill>
                <a:latin typeface="Montserrat Bold"/>
              </a:rPr>
              <a:t>Building</a:t>
            </a:r>
          </a:p>
          <a:p>
            <a:pPr algn="ctr">
              <a:lnSpc>
                <a:spcPts val="16620"/>
              </a:lnSpc>
            </a:pPr>
            <a:r>
              <a:rPr lang="en-US" sz="13850">
                <a:solidFill>
                  <a:srgbClr val="FFFFFF"/>
                </a:solidFill>
                <a:latin typeface="Montserrat Bold"/>
              </a:rPr>
              <a:t>Model</a:t>
            </a:r>
          </a:p>
          <a:p>
            <a:pPr marL="0" lvl="0" indent="0" algn="ctr">
              <a:lnSpc>
                <a:spcPts val="16620"/>
              </a:lnSpc>
              <a:spcBef>
                <a:spcPct val="0"/>
              </a:spcBef>
            </a:pPr>
            <a:endParaRPr lang="en-US" sz="13850">
              <a:solidFill>
                <a:srgbClr val="FFFFFF"/>
              </a:solidFill>
              <a:latin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4171645" y="2675029"/>
            <a:ext cx="9554679" cy="4936941"/>
            <a:chOff x="0" y="0"/>
            <a:chExt cx="3011972" cy="15562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1972" cy="1556298"/>
            </a:xfrm>
            <a:custGeom>
              <a:avLst/>
              <a:gdLst/>
              <a:ahLst/>
              <a:cxnLst/>
              <a:rect l="l" t="t" r="r" b="b"/>
              <a:pathLst>
                <a:path w="3011972" h="1556298">
                  <a:moveTo>
                    <a:pt x="0" y="0"/>
                  </a:moveTo>
                  <a:lnTo>
                    <a:pt x="3011972" y="0"/>
                  </a:lnTo>
                  <a:lnTo>
                    <a:pt x="3011972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1972" cy="1603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320947" y="-238151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6297" y="1932113"/>
            <a:ext cx="7921837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Preprocess Panel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36297" y="3071864"/>
            <a:ext cx="13663941" cy="727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A model built in preprocess panel with displaying various </a:t>
            </a:r>
            <a:r>
              <a:rPr lang="en-US" sz="2093">
                <a:solidFill>
                  <a:srgbClr val="101010"/>
                </a:solidFill>
                <a:latin typeface="Montserrat Bold"/>
              </a:rPr>
              <a:t>decision trees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 along with </a:t>
            </a:r>
            <a:r>
              <a:rPr lang="en-US" sz="2093">
                <a:solidFill>
                  <a:srgbClr val="101010"/>
                </a:solidFill>
                <a:latin typeface="Montserrat Bold"/>
              </a:rPr>
              <a:t>validation 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using performance.</a:t>
            </a:r>
          </a:p>
        </p:txBody>
      </p:sp>
      <p:sp>
        <p:nvSpPr>
          <p:cNvPr id="5" name="Freeform 5"/>
          <p:cNvSpPr/>
          <p:nvPr/>
        </p:nvSpPr>
        <p:spPr>
          <a:xfrm>
            <a:off x="5518492" y="4141790"/>
            <a:ext cx="12769508" cy="6145210"/>
          </a:xfrm>
          <a:custGeom>
            <a:avLst/>
            <a:gdLst/>
            <a:ahLst/>
            <a:cxnLst/>
            <a:rect l="l" t="t" r="r" b="b"/>
            <a:pathLst>
              <a:path w="12769508" h="6145210">
                <a:moveTo>
                  <a:pt x="0" y="0"/>
                </a:moveTo>
                <a:lnTo>
                  <a:pt x="12769508" y="0"/>
                </a:lnTo>
                <a:lnTo>
                  <a:pt x="12769508" y="6145210"/>
                </a:lnTo>
                <a:lnTo>
                  <a:pt x="0" y="6145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905080" y="-473124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76972" y="-1174265"/>
            <a:ext cx="9192806" cy="11746397"/>
            <a:chOff x="0" y="0"/>
            <a:chExt cx="2421151" cy="3093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21151" cy="3093701"/>
            </a:xfrm>
            <a:custGeom>
              <a:avLst/>
              <a:gdLst/>
              <a:ahLst/>
              <a:cxnLst/>
              <a:rect l="l" t="t" r="r" b="b"/>
              <a:pathLst>
                <a:path w="2421151" h="3093701">
                  <a:moveTo>
                    <a:pt x="0" y="0"/>
                  </a:moveTo>
                  <a:lnTo>
                    <a:pt x="2421151" y="0"/>
                  </a:lnTo>
                  <a:lnTo>
                    <a:pt x="2421151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21151" cy="314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34526">
            <a:off x="-3257078" y="7773230"/>
            <a:ext cx="7347813" cy="7366228"/>
          </a:xfrm>
          <a:custGeom>
            <a:avLst/>
            <a:gdLst/>
            <a:ahLst/>
            <a:cxnLst/>
            <a:rect l="l" t="t" r="r" b="b"/>
            <a:pathLst>
              <a:path w="7347813" h="7366228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86638" y="291609"/>
            <a:ext cx="6298837" cy="9494233"/>
          </a:xfrm>
          <a:custGeom>
            <a:avLst/>
            <a:gdLst/>
            <a:ahLst/>
            <a:cxnLst/>
            <a:rect l="l" t="t" r="r" b="b"/>
            <a:pathLst>
              <a:path w="6298837" h="9494233">
                <a:moveTo>
                  <a:pt x="0" y="0"/>
                </a:moveTo>
                <a:lnTo>
                  <a:pt x="6298838" y="0"/>
                </a:lnTo>
                <a:lnTo>
                  <a:pt x="6298838" y="9494232"/>
                </a:lnTo>
                <a:lnTo>
                  <a:pt x="0" y="9494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1088" y="2274946"/>
            <a:ext cx="6593285" cy="91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06"/>
              </a:lnSpc>
              <a:spcBef>
                <a:spcPct val="0"/>
              </a:spcBef>
            </a:pPr>
            <a:r>
              <a:rPr lang="en-US" sz="5921">
                <a:solidFill>
                  <a:srgbClr val="F4F6FC"/>
                </a:solidFill>
                <a:latin typeface="Roboto Bold"/>
              </a:rPr>
              <a:t>Cleansing Process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8713" y="3468871"/>
            <a:ext cx="5926983" cy="17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0"/>
              </a:lnSpc>
            </a:pPr>
            <a:r>
              <a:rPr lang="en-US" sz="2493">
                <a:solidFill>
                  <a:srgbClr val="FFFFFF"/>
                </a:solidFill>
                <a:latin typeface="Montserrat"/>
              </a:rPr>
              <a:t>This process involves </a:t>
            </a:r>
          </a:p>
          <a:p>
            <a:pPr marL="538320" lvl="1" indent="-269160">
              <a:lnSpc>
                <a:spcPts val="3490"/>
              </a:lnSpc>
              <a:buFont typeface="Arial"/>
              <a:buChar char="•"/>
            </a:pPr>
            <a:r>
              <a:rPr lang="en-US" sz="2493">
                <a:solidFill>
                  <a:srgbClr val="FFFFFF"/>
                </a:solidFill>
                <a:latin typeface="Montserrat"/>
              </a:rPr>
              <a:t>Removing rows with value as NA</a:t>
            </a:r>
          </a:p>
          <a:p>
            <a:pPr marL="538320" lvl="1" indent="-269160" algn="l">
              <a:lnSpc>
                <a:spcPts val="3490"/>
              </a:lnSpc>
              <a:buFont typeface="Arial"/>
              <a:buChar char="•"/>
            </a:pPr>
            <a:r>
              <a:rPr lang="en-US" sz="2493">
                <a:solidFill>
                  <a:srgbClr val="FFFFFF"/>
                </a:solidFill>
                <a:latin typeface="Montserrat"/>
              </a:rPr>
              <a:t>Selecting only the wanted attributes ( excludingcolumn 1)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93275"/>
            <a:ext cx="8434945" cy="1293725"/>
            <a:chOff x="0" y="0"/>
            <a:chExt cx="2137108" cy="327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09" y="0"/>
            <a:ext cx="8434945" cy="1293725"/>
            <a:chOff x="0" y="0"/>
            <a:chExt cx="2137108" cy="327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52154" y="6056195"/>
            <a:ext cx="373881" cy="3738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52154" y="3359300"/>
            <a:ext cx="373881" cy="37388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53546" y="1973139"/>
            <a:ext cx="7727853" cy="6091693"/>
          </a:xfrm>
          <a:custGeom>
            <a:avLst/>
            <a:gdLst/>
            <a:ahLst/>
            <a:cxnLst/>
            <a:rect l="l" t="t" r="r" b="b"/>
            <a:pathLst>
              <a:path w="7727853" h="6091693">
                <a:moveTo>
                  <a:pt x="0" y="0"/>
                </a:moveTo>
                <a:lnTo>
                  <a:pt x="7727853" y="0"/>
                </a:lnTo>
                <a:lnTo>
                  <a:pt x="7727853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568325" y="1839789"/>
            <a:ext cx="6703280" cy="125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 Bold"/>
              </a:rPr>
              <a:t>Model Usage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25184" y="3359300"/>
            <a:ext cx="406107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Bold"/>
              </a:rPr>
              <a:t>Decision Trees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25184" y="6020501"/>
            <a:ext cx="406107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Bold"/>
              </a:rPr>
              <a:t>Validation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51939" y="3894205"/>
            <a:ext cx="5010141" cy="98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101010"/>
                </a:solidFill>
                <a:latin typeface="Montserrat"/>
              </a:rPr>
              <a:t>Here multiple seperate decision trees are built for various differed attributes with </a:t>
            </a:r>
            <a:r>
              <a:rPr lang="en-US" sz="1906">
                <a:solidFill>
                  <a:srgbClr val="101010"/>
                </a:solidFill>
                <a:latin typeface="Montserrat Bold"/>
              </a:rPr>
              <a:t>RISK </a:t>
            </a:r>
            <a:r>
              <a:rPr lang="en-US" sz="1906">
                <a:solidFill>
                  <a:srgbClr val="101010"/>
                </a:solidFill>
                <a:latin typeface="Montserrat"/>
              </a:rPr>
              <a:t>as </a:t>
            </a:r>
            <a:r>
              <a:rPr lang="en-US" sz="1906">
                <a:solidFill>
                  <a:srgbClr val="101010"/>
                </a:solidFill>
                <a:latin typeface="Montserrat Bold"/>
              </a:rPr>
              <a:t>Label </a:t>
            </a:r>
            <a:r>
              <a:rPr lang="en-US" sz="1906">
                <a:solidFill>
                  <a:srgbClr val="101010"/>
                </a:solidFill>
                <a:latin typeface="Montserrat"/>
              </a:rPr>
              <a:t>in most cases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90764" y="6553901"/>
            <a:ext cx="5180841" cy="132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101010"/>
                </a:solidFill>
                <a:latin typeface="Montserrat Bold"/>
              </a:rPr>
              <a:t>Cross Validation</a:t>
            </a:r>
            <a:r>
              <a:rPr lang="en-US" sz="1906">
                <a:solidFill>
                  <a:srgbClr val="101010"/>
                </a:solidFill>
                <a:latin typeface="Montserrat"/>
              </a:rPr>
              <a:t>  and </a:t>
            </a:r>
            <a:r>
              <a:rPr lang="en-US" sz="1906">
                <a:solidFill>
                  <a:srgbClr val="101010"/>
                </a:solidFill>
                <a:latin typeface="Montserrat Bold"/>
              </a:rPr>
              <a:t>Performance </a:t>
            </a:r>
            <a:r>
              <a:rPr lang="en-US" sz="1906">
                <a:solidFill>
                  <a:srgbClr val="101010"/>
                </a:solidFill>
                <a:latin typeface="Montserrat"/>
              </a:rPr>
              <a:t>operators are used to Validate our Model with percentage of 56.70% +/- 1.91% (micro average: 56.70%) and  58.62%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</Words>
  <Application>Microsoft Office PowerPoint</Application>
  <PresentationFormat>Custom</PresentationFormat>
  <Paragraphs>117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Roboto Bold</vt:lpstr>
      <vt:lpstr>Arial</vt:lpstr>
      <vt:lpstr>Calibri</vt:lpstr>
      <vt:lpstr>Montserrat Bold</vt:lpstr>
      <vt:lpstr>Montserrat</vt:lpstr>
      <vt:lpstr>Montserrat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Violet Professional Modern Technology Pitch Deck Presentation</dc:title>
  <cp:lastModifiedBy>STANLEY XAVIER</cp:lastModifiedBy>
  <cp:revision>2</cp:revision>
  <dcterms:created xsi:type="dcterms:W3CDTF">2006-08-16T00:00:00Z</dcterms:created>
  <dcterms:modified xsi:type="dcterms:W3CDTF">2024-04-14T06:05:33Z</dcterms:modified>
  <dc:identifier>DAF-ifas2DU</dc:identifier>
</cp:coreProperties>
</file>